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notesSlides/notesSlide23.xml" ContentType="application/vnd.openxmlformats-officedocument.presentationml.notesSlide+xml"/>
  <Override PartName="/ppt/ink/ink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4.xml" ContentType="application/inkml+xml"/>
  <Override PartName="/ppt/ink/ink5.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704" r:id="rId4"/>
    <p:sldMasterId id="2147483710" r:id="rId5"/>
  </p:sldMasterIdLst>
  <p:notesMasterIdLst>
    <p:notesMasterId r:id="rId187"/>
  </p:notesMasterIdLst>
  <p:sldIdLst>
    <p:sldId id="256" r:id="rId6"/>
    <p:sldId id="671" r:id="rId7"/>
    <p:sldId id="259" r:id="rId8"/>
    <p:sldId id="566" r:id="rId9"/>
    <p:sldId id="601" r:id="rId10"/>
    <p:sldId id="265" r:id="rId11"/>
    <p:sldId id="547" r:id="rId12"/>
    <p:sldId id="548" r:id="rId13"/>
    <p:sldId id="553" r:id="rId14"/>
    <p:sldId id="554" r:id="rId15"/>
    <p:sldId id="555" r:id="rId16"/>
    <p:sldId id="556" r:id="rId17"/>
    <p:sldId id="557" r:id="rId18"/>
    <p:sldId id="279" r:id="rId19"/>
    <p:sldId id="282" r:id="rId20"/>
    <p:sldId id="650" r:id="rId21"/>
    <p:sldId id="565" r:id="rId22"/>
    <p:sldId id="602" r:id="rId23"/>
    <p:sldId id="369" r:id="rId24"/>
    <p:sldId id="373" r:id="rId25"/>
    <p:sldId id="378" r:id="rId26"/>
    <p:sldId id="537" r:id="rId27"/>
    <p:sldId id="379" r:id="rId28"/>
    <p:sldId id="538" r:id="rId29"/>
    <p:sldId id="381" r:id="rId30"/>
    <p:sldId id="382" r:id="rId31"/>
    <p:sldId id="663" r:id="rId32"/>
    <p:sldId id="384" r:id="rId33"/>
    <p:sldId id="673" r:id="rId34"/>
    <p:sldId id="386" r:id="rId35"/>
    <p:sldId id="388" r:id="rId36"/>
    <p:sldId id="605" r:id="rId37"/>
    <p:sldId id="606" r:id="rId38"/>
    <p:sldId id="393" r:id="rId39"/>
    <p:sldId id="394" r:id="rId40"/>
    <p:sldId id="395" r:id="rId41"/>
    <p:sldId id="396" r:id="rId42"/>
    <p:sldId id="397" r:id="rId43"/>
    <p:sldId id="403" r:id="rId44"/>
    <p:sldId id="404" r:id="rId45"/>
    <p:sldId id="405" r:id="rId46"/>
    <p:sldId id="406" r:id="rId47"/>
    <p:sldId id="407" r:id="rId48"/>
    <p:sldId id="408" r:id="rId49"/>
    <p:sldId id="609" r:id="rId50"/>
    <p:sldId id="410" r:id="rId51"/>
    <p:sldId id="414" r:id="rId52"/>
    <p:sldId id="608" r:id="rId53"/>
    <p:sldId id="607" r:id="rId54"/>
    <p:sldId id="652" r:id="rId55"/>
    <p:sldId id="552" r:id="rId56"/>
    <p:sldId id="674" r:id="rId57"/>
    <p:sldId id="421" r:id="rId58"/>
    <p:sldId id="427" r:id="rId59"/>
    <p:sldId id="426" r:id="rId60"/>
    <p:sldId id="611" r:id="rId61"/>
    <p:sldId id="428" r:id="rId62"/>
    <p:sldId id="429" r:id="rId63"/>
    <p:sldId id="610" r:id="rId64"/>
    <p:sldId id="435" r:id="rId65"/>
    <p:sldId id="436" r:id="rId66"/>
    <p:sldId id="437" r:id="rId67"/>
    <p:sldId id="438" r:id="rId68"/>
    <p:sldId id="439" r:id="rId69"/>
    <p:sldId id="440" r:id="rId70"/>
    <p:sldId id="441" r:id="rId71"/>
    <p:sldId id="442" r:id="rId72"/>
    <p:sldId id="443" r:id="rId73"/>
    <p:sldId id="444" r:id="rId74"/>
    <p:sldId id="445" r:id="rId75"/>
    <p:sldId id="446" r:id="rId76"/>
    <p:sldId id="659" r:id="rId77"/>
    <p:sldId id="453" r:id="rId78"/>
    <p:sldId id="675" r:id="rId79"/>
    <p:sldId id="454" r:id="rId80"/>
    <p:sldId id="455" r:id="rId81"/>
    <p:sldId id="456" r:id="rId82"/>
    <p:sldId id="457" r:id="rId83"/>
    <p:sldId id="458" r:id="rId84"/>
    <p:sldId id="459" r:id="rId85"/>
    <p:sldId id="460" r:id="rId86"/>
    <p:sldId id="615" r:id="rId87"/>
    <p:sldId id="462" r:id="rId88"/>
    <p:sldId id="463" r:id="rId89"/>
    <p:sldId id="464" r:id="rId90"/>
    <p:sldId id="465" r:id="rId91"/>
    <p:sldId id="466" r:id="rId92"/>
    <p:sldId id="612" r:id="rId93"/>
    <p:sldId id="613" r:id="rId94"/>
    <p:sldId id="616" r:id="rId95"/>
    <p:sldId id="469" r:id="rId96"/>
    <p:sldId id="470" r:id="rId97"/>
    <p:sldId id="471" r:id="rId98"/>
    <p:sldId id="472" r:id="rId99"/>
    <p:sldId id="473" r:id="rId100"/>
    <p:sldId id="474" r:id="rId101"/>
    <p:sldId id="475" r:id="rId102"/>
    <p:sldId id="660" r:id="rId103"/>
    <p:sldId id="478" r:id="rId104"/>
    <p:sldId id="676" r:id="rId105"/>
    <p:sldId id="479" r:id="rId106"/>
    <p:sldId id="481" r:id="rId107"/>
    <p:sldId id="482" r:id="rId108"/>
    <p:sldId id="483" r:id="rId109"/>
    <p:sldId id="484" r:id="rId110"/>
    <p:sldId id="485" r:id="rId111"/>
    <p:sldId id="486" r:id="rId112"/>
    <p:sldId id="487" r:id="rId113"/>
    <p:sldId id="488" r:id="rId114"/>
    <p:sldId id="489" r:id="rId115"/>
    <p:sldId id="490" r:id="rId116"/>
    <p:sldId id="492" r:id="rId117"/>
    <p:sldId id="614" r:id="rId118"/>
    <p:sldId id="493" r:id="rId119"/>
    <p:sldId id="494" r:id="rId120"/>
    <p:sldId id="495" r:id="rId121"/>
    <p:sldId id="496" r:id="rId122"/>
    <p:sldId id="497" r:id="rId123"/>
    <p:sldId id="498" r:id="rId124"/>
    <p:sldId id="499" r:id="rId125"/>
    <p:sldId id="500" r:id="rId126"/>
    <p:sldId id="501" r:id="rId127"/>
    <p:sldId id="502" r:id="rId128"/>
    <p:sldId id="503" r:id="rId129"/>
    <p:sldId id="661" r:id="rId130"/>
    <p:sldId id="506" r:id="rId131"/>
    <p:sldId id="677" r:id="rId132"/>
    <p:sldId id="507" r:id="rId133"/>
    <p:sldId id="510" r:id="rId134"/>
    <p:sldId id="515" r:id="rId135"/>
    <p:sldId id="678" r:id="rId136"/>
    <p:sldId id="679" r:id="rId137"/>
    <p:sldId id="662" r:id="rId138"/>
    <p:sldId id="518" r:id="rId139"/>
    <p:sldId id="543" r:id="rId140"/>
    <p:sldId id="519" r:id="rId141"/>
    <p:sldId id="520" r:id="rId142"/>
    <p:sldId id="521" r:id="rId143"/>
    <p:sldId id="522" r:id="rId144"/>
    <p:sldId id="523" r:id="rId145"/>
    <p:sldId id="526" r:id="rId146"/>
    <p:sldId id="527" r:id="rId147"/>
    <p:sldId id="665" r:id="rId148"/>
    <p:sldId id="667" r:id="rId149"/>
    <p:sldId id="668" r:id="rId150"/>
    <p:sldId id="563" r:id="rId151"/>
    <p:sldId id="600" r:id="rId152"/>
    <p:sldId id="670" r:id="rId153"/>
    <p:sldId id="682" r:id="rId154"/>
    <p:sldId id="683" r:id="rId155"/>
    <p:sldId id="672" r:id="rId156"/>
    <p:sldId id="619" r:id="rId157"/>
    <p:sldId id="620" r:id="rId158"/>
    <p:sldId id="621" r:id="rId159"/>
    <p:sldId id="622" r:id="rId160"/>
    <p:sldId id="623" r:id="rId161"/>
    <p:sldId id="624" r:id="rId162"/>
    <p:sldId id="626" r:id="rId163"/>
    <p:sldId id="628" r:id="rId164"/>
    <p:sldId id="629" r:id="rId165"/>
    <p:sldId id="630" r:id="rId166"/>
    <p:sldId id="631" r:id="rId167"/>
    <p:sldId id="632" r:id="rId168"/>
    <p:sldId id="633" r:id="rId169"/>
    <p:sldId id="634" r:id="rId170"/>
    <p:sldId id="635" r:id="rId171"/>
    <p:sldId id="580" r:id="rId172"/>
    <p:sldId id="581" r:id="rId173"/>
    <p:sldId id="645" r:id="rId174"/>
    <p:sldId id="646" r:id="rId175"/>
    <p:sldId id="647" r:id="rId176"/>
    <p:sldId id="587" r:id="rId177"/>
    <p:sldId id="589" r:id="rId178"/>
    <p:sldId id="590" r:id="rId179"/>
    <p:sldId id="591" r:id="rId180"/>
    <p:sldId id="592" r:id="rId181"/>
    <p:sldId id="593" r:id="rId182"/>
    <p:sldId id="684" r:id="rId183"/>
    <p:sldId id="685" r:id="rId184"/>
    <p:sldId id="681" r:id="rId185"/>
    <p:sldId id="595" r:id="rId1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43A"/>
    <a:srgbClr val="E6B9B8"/>
    <a:srgbClr val="000000"/>
    <a:srgbClr val="5B1660"/>
    <a:srgbClr val="86BF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7147" autoAdjust="0"/>
  </p:normalViewPr>
  <p:slideViewPr>
    <p:cSldViewPr snapToGrid="0">
      <p:cViewPr varScale="1">
        <p:scale>
          <a:sx n="79" d="100"/>
          <a:sy n="79" d="100"/>
        </p:scale>
        <p:origin x="7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slide" Target="slides/slide170.xml"/><Relationship Id="rId170" Type="http://schemas.openxmlformats.org/officeDocument/2006/relationships/slide" Target="slides/slide165.xml"/><Relationship Id="rId191"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0"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6-29T08:48:38.238"/>
    </inkml:context>
    <inkml:brush xml:id="br0">
      <inkml:brushProperty name="width" value="0.06667" units="cm"/>
      <inkml:brushProperty name="height" value="0.06667" units="cm"/>
    </inkml:brush>
  </inkml:definitions>
  <inkml:trace contextRef="#ctx0" brushRef="#br0">22232 7903 128,'0'43'-32</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6-16T09:05:41.431"/>
    </inkml:context>
    <inkml:brush xml:id="br0">
      <inkml:brushProperty name="width" value="0.13333" units="cm"/>
      <inkml:brushProperty name="height" value="0.13333" units="cm"/>
      <inkml:brushProperty name="fitToCurve" value="1"/>
    </inkml:brush>
  </inkml:definitions>
  <inkml:trace contextRef="#ctx0" brushRef="#br0">0 5 12 0,'0'-5'9'0,"7"5"-7"0,-7 5-2 0,0-5-2 16,0 0 1-16,0 7-2 16,0 0 2-16,8 0 1 15,-2-7 0-15,9 5 2 0,6-5-1 16,1 0-3-16,6 0 1 15,8-5-5-15,-2 5 5 16,16 0-3-16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6-16T09:05:57.268"/>
    </inkml:context>
    <inkml:brush xml:id="br0">
      <inkml:brushProperty name="width" value="0.13333" units="cm"/>
      <inkml:brushProperty name="height" value="0.13333" units="cm"/>
      <inkml:brushProperty name="fitToCurve" value="1"/>
    </inkml:brush>
  </inkml:definitions>
  <inkml:trace contextRef="#ctx0" brushRef="#br0">4388 45 36 0,'28'0'16'0,"-20"7"-13"0,-8-14-3 16,0 7 48-16,0 0-38 16,-15 0 6-16,1 0-11 15,-29 0-1-15,-13 0-3 16,-23 0-3-16,-13-6 1 15,-29 6 4-15,-7 0-3 16,-28-7 9-16,-21-5-7 0,-43 5 10 16,0 1-9-16,-15 6-7 15,-28 0 4-15,1 13-1 16,-1-1 1-16,-1 1 0 16,-5-1 0-16,27 7 0 15,14-6 0-15,16-1 5 16,20 2-4-16,28 4-5 15,8-4 3-15,22-9 3 16,27 2-2 0,43 0-44-1,71-7 15-15,29-7 18 0,34-5 5 16,22-2 5-16,44-4 1 16,27 4 8-16,22-4-6 15,7 6 2-15,35-2-3 16,0-4-6-16,15-1 4 15,0 6 3-15,-1 7-2 16,0 0 0-16,1 6 1 16,-29 6-7-16,7-6 5 15,-13 0 11-15,-17 0-8 16,-11 6-3-16,-10 0 1 16,-26 1 3-16,-30-7-3 15,-21 0 6-15,-20 0-5 16,-16 0 25-16,-20 0-20 15,-14-7 15-15,-16 7-16 16,-34-6-5-16,-21 0 0 0,-23 6 3 16,-33-6-3-16,-23 12 3 15,-36 0-2-15,-28 0 2 16,-43 13-2-16,-13-6-3 16,-15 6 1-16,-29 0 1 15,8-6 0-15,0 6 8 16,-21-1-6-16,36-4 10 15,13 5-9-15,14-7 4 16,44-6-5-16,20 1 2 16,21-7-3-16,22 0 2 15,43 0-2-15,7-7-15 0,49 1 12 16,23-6-14-16,34-2 12 16,28-5 4-16,30 1 0 15,20-1-5-15,35-1 4 16,24 1 3-16,4 7-2 15,16 6-5-15,20-13 4 16,16 12 3-16,6 1-2 16,8 6 3-16,13-6-2 15,0 6-3-15,1 0 1 16,-8 6 1-16,-14 0 0 16,0 1 2-16,-13 5-1 15,-8-5-3-15,-22-1 1 16,-28 1 1-16,-14-2 0 15,-28 2 11-15,-15 0-9 16,-20-2-6-16,-16-5 4 16,-20 0 5-16,-15 0-5 0,-14 0 1 15,-21 0 0-15,-36 0 4 16,-36 0-4-16,-20 0 11 16,-42 0-9-16,-31 0 7 15,-26 7-7-15,-45-1-2 16,-19 6 0-16,-15 2 1 0,-21-2-1 15,-9 8 5-15,2 4-5 16,0-4 11-16,20 5-9 16,23-6 2-16,20 0-4 15,15-6-6-15,49 6 4 16,44-14 8-16,34 2-5 16,28-1-29-16,86 1 22 15,44-7 1-15,41-13-1 16,21-6 4-16,51 7-2 15,41-8 2-15,23-11 1 16,56 6 0-16,22 0-17 16,20-8 13-16,8 8-9 15,-8 6 9-15,1 6 5 16,-14 8-1-16,-15 5-2 16,-28 5 1-16,-22 8-5 15,-34 13 5 1,-44-1-106-16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6-16T09:06:19.098"/>
    </inkml:context>
    <inkml:brush xml:id="br0">
      <inkml:brushProperty name="width" value="0.13333" units="cm"/>
      <inkml:brushProperty name="height" value="0.13333" units="cm"/>
      <inkml:brushProperty name="fitToCurve" value="1"/>
    </inkml:brush>
  </inkml:definitions>
  <inkml:trace contextRef="#ctx0" brushRef="#br0">5860 120 28 0,'305'-19'13'0,"-141"-1"-11"0,49 40-2 0,-114-8 17 16,22-24-13-16,29 18 10 16,6 0-11-16,-7 1 10 15,7-7-10-15,-21 0 10 16,-21-19-10-16,-22 19 30 15,-21-13-26-15,-22 6 23 16,-13-5-23-16,-21 6 8 0,-30-1-11 16,-34 2 3-16,-30-2-5 15,-49 0 8-15,-13-5-8 16,-44 12 21-16,-29 0-17 0,-34-6-11 16,-44 6 4-16,-41-7 0 15,-36 7 1-15,-29 0-3 16,-7 7 2-16,-35-1-2 15,0 6 2-15,-14 7 1 16,12 13 0-16,30 0-6 16,15-7 5-16,28 6 0 15,27-6 1-15,16 0 0 16,48 1 0-16,16-1 0 16,35-6 0-16,42 1-23 15,29-2 18-15,42-6-26 16,22-5 24-16,28 0-9 15,35-1 12-15,29-6-6 16,43 0 7-16,29-6 11 16,48-1-7-16,36 0-3 15,36-5 2-15,49-1 5 16,22-6-4-16,29 1 0 16,41-1 0-16,23-20-1 15,27-5 0-15,22 7-9 16,14 12 7-16,22 0 10 15,-8 11-7-15,7-4-3 16,-7 6 2-16,-21 5 0 16,-8-5 0-16,16 5 2 0,-16 1-1 15,-34-6 2-15,-8 12-2 16,-28-7-3-16,-42 7 1 16,-30 7 4-16,-20-2-3 15,-44 2 0-15,-34-1 1 16,-36 1-1-16,-36-2 0 15,-34 2 8-15,-30-7-6 16,-56 32 13-16,-23-7-11 16,-41 1 6-16,-43-8-7 15,-63 1 6-15,-37-1-6 16,-57 1-2-16,-35 1 0 16,-27-1-1-16,-58 6 0 15,-28 0 0-15,-23 1 0 0,-33-1-6 16,12-6 5-16,-13-1 0 15,14 14 1-15,1 12 5 0,27-13-4 16,36-6-3-16,14 0 2 16,29 1 0-16,28-6 0 15,21-2 0-15,57 1 0 16,28-7 0-16,37-5 0 16,48-1-3-16,43-6 2 15,36-6-13-15,22-1 11 16,41 2-8-16,36-2 8 15,50-6 11-15,36-25-7 16,42 1 0-16,22 5 0 0,42 7 1 16,28 0-1-1,7 6 5-15,44 0-5 0,28-1-3 16,28 2 2-16,7-1 3 16,21 0-3-16,36 1 0 15,-13-2 1-15,13 8-4 16,6-7 2-16,1 6 4 15,1 7-3-15,-23 0 0 16,0-1 1-16,-13 0-10 16,0 7 7-16,-22-5-35 15,-28-2 28 1,-15-11-85-16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6-16T10:05:21.924"/>
    </inkml:context>
    <inkml:brush xml:id="br0">
      <inkml:brushProperty name="width" value="0.13333" units="cm"/>
      <inkml:brushProperty name="height" value="0.13333" units="cm"/>
      <inkml:brushProperty name="fitToCurve" value="1"/>
    </inkml:brush>
  </inkml:definitions>
  <inkml:trace contextRef="#ctx0" brushRef="#br0">133 318 72 0,'-13'-19'36'0,"5"19"-29"0,-35-6-9 16,15 12 52-16,22-6-40 16,-16 0 22-16,22 0-23 15,-14 0-8-15,14 0 0 16,0-6-10-16,14 6 7 15,8 0 4-15,-8 0-2 0,0 0-2 16,7 0 1-16,7 0 1 16,-7-7 0-16,1-5 2 15,7 12-1-15,-1 0-1 0,0-13 1 16,8-6-4-16,7 12 2 16,-7-5 1-16,20 6 0 15,1-6-6-15,-1-2 5 16,1 2 0-16,1-1 1 15,-2 8 2-15,29-2-1 16,-6 0-1-16,6 0 1 16,0 2-1-16,7-2 0 15,22 1-3-15,-8 0 2 16,1 6 1-16,28 0 0 16,-1 0 0-16,2-6 0 15,12-1 0-15,2 0 0 0,-1 2 0 16,22-2 0-16,14 1 0 15,-16-6 0-15,17-2 0 16,-16 2 0-16,36 6 0 16,0-1 0-16,8 2-3 15,-9-2 2-15,23 7 4 16,5 0-3-16,2 0-2 16,-7-7 1-16,35 7 6 15,-9 0-4-15,2-6-5 16,22 6 3-16,-1 0 3 15,0-6-2-15,-1 6-2 16,16 0 1-16,14 0 1 16,-8 0 0-16,29 0 2 15,0 0-1-15,91 6-3 0,-27 0 1 16,-7 1-2-16,20 0 2 16,1-2 4-16,7-5-3 15,15 0 0-15,5-5 1 16,-20-2-1-16,15 0 0 15,27 7 2-15,16 0-1 16,-9 7-1-16,28 0 1 16,-13-2 4-16,36 2-4 15,14-7 0-15,-1 0 0 16,-6-7 21-16,28 2-17 16,7-9 4-16,14 2-7 15,8-1 2-15,-8 1-3 16,7-1 2-16,29 1-2 0,-7 12-3 15,-7 5 1-15,-16 2 4 16,30 11-3-16,22 8 9 16,-22-6-7-16,13-2-9 15,23-6 5-15,-23-12 10 16,9 0-7-16,12 0 0 16,-6-6 0-16,2 0-10 15,-2-7 7-15,-15 8 1 16,-13 5 1-16,-36 0-20 15,0 12 16-15,-49 6-153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6-16T10:05:30.497"/>
    </inkml:context>
    <inkml:brush xml:id="br0">
      <inkml:brushProperty name="width" value="0.13333" units="cm"/>
      <inkml:brushProperty name="height" value="0.13333" units="cm"/>
      <inkml:brushProperty name="fitToCurve" value="1"/>
    </inkml:brush>
  </inkml:definitions>
  <inkml:trace contextRef="#ctx0" brushRef="#br0">89 0 52 0,'-14'25'26'0,"7"-6"-21"0,0 0-6 16,7-6 0-16,0-1 0 16,0 1 6-16,7-1-4 15,-7 2 11-15,0 4-9 16,7 1 13-16,-7 0-12 0,0 6 9 15,8 7-10-15,-8 5 4 16,0 27-5-16,0 6 5 16,0 4-6-16,0 28 6 15,0 18-6-15,6 32 3 16,-6 24-3-16,0 26-3 16,0 32 1-16,0 12 6 15,0-12-4-15,0 18 11 16,0-12-9-16,0 6 7 15,0-18-7-15,-6 6 1 16,-2-1-3-16,1 14-6 16,7-14 4-16,0 14 6 0,0 17-5 15,0 1 7-15,0 7-6 16,0 12 6-16,7 13-6 16,1 6-5-16,-2-7 3 0,1 27 6 15,1-14-5-15,-8 7 1 16,0 19 0-16,-8-21 4 15,1 9-4-15,1 12 17 16,-9-7-14-16,-6 82 12 16,6-12-11-16,2-6-1 15,-9 18-2-15,8-6 1 16,0 19-2-16,14-1-3 16,-8 8 1-16,16-1 6 15,-1 26-4-15,14 13 3 16,1 24-3-16,6 13-6 0,0 56 4 15,8-23-6-15,-8 23 6 16,8 39-14-16,0 19 12 16,-1 25-13-16,15 44 12 15,-7-63-18-15,0-13 17 16,-2-56-43 0,-5-25 37-16,-8-71-90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6-29T08:48:38.238"/>
    </inkml:context>
    <inkml:brush xml:id="br0">
      <inkml:brushProperty name="width" value="0.06667" units="cm"/>
      <inkml:brushProperty name="height" value="0.06667" units="cm"/>
    </inkml:brush>
  </inkml:definitions>
  <inkml:trace contextRef="#ctx0" brushRef="#br0">22232 7903 128,'0'43'-32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6-29T08:53:33.035"/>
    </inkml:context>
    <inkml:brush xml:id="br0">
      <inkml:brushProperty name="width" value="0.06667" units="cm"/>
      <inkml:brushProperty name="height" value="0.06667" units="cm"/>
    </inkml:brush>
  </inkml:definitions>
  <inkml:trace contextRef="#ctx0" brushRef="#br0">24265 4098 128,'-41'12'-32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6-29T08:48:38.238"/>
    </inkml:context>
    <inkml:brush xml:id="br0">
      <inkml:brushProperty name="width" value="0.06667" units="cm"/>
      <inkml:brushProperty name="height" value="0.06667" units="cm"/>
    </inkml:brush>
  </inkml:definitions>
  <inkml:trace contextRef="#ctx0" brushRef="#br0">22232 7903 128,'0'43'-32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6-29T08:48:38.238"/>
    </inkml:context>
    <inkml:brush xml:id="br0">
      <inkml:brushProperty name="width" value="0.06667" units="cm"/>
      <inkml:brushProperty name="height" value="0.06667" units="cm"/>
    </inkml:brush>
  </inkml:definitions>
  <inkml:trace contextRef="#ctx0" brushRef="#br0">22232 7903 128,'0'43'-32</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6-16T09:05:24.541"/>
    </inkml:context>
    <inkml:brush xml:id="br0">
      <inkml:brushProperty name="width" value="0.13333" units="cm"/>
      <inkml:brushProperty name="height" value="0.13333" units="cm"/>
      <inkml:brushProperty name="fitToCurve" value="1"/>
    </inkml:brush>
  </inkml:definitions>
  <inkml:trace contextRef="#ctx0" brushRef="#br0">0 648 76 0,'13'0'36'0,"2"-5"-29"0,6-2-9 0,-14 7 2 16,8-7-1-16,6 1 9 15,7 0-6-15,8-7-9 16,-1 8 5-16,1-2 7 16,0 0-5-16,-2 1 7 15,9 0-6-15,-7 0 9 0,13-1-8 16,15-5 2-16,15-1-3 15,13 1 8-15,8-2-7 16,20 2 7-16,8 19-6 16,36-27-2-16,13 1 0 15,22 1 1-15,-7 4-1 16,28 2 2-16,7-1-2 16,7-6-6-16,-14-6 4 15,36 6 6-15,-14-6-5 16,-1-6-2-16,-21-1 2 15,15-6 3-15,-22 0-3 16,-21 1-5-16,-29 5 4 16,-14 7 14-16,-28 6-10 15,-35-6 1-15,-16 11-2 16,-20 2 21-16,-29-1-18 0,-21 8-5 16,-28 5 1-16,-29 0-10 15,-42 12 7-15,-14 1-2 0,-37 6 3 16,-14 6 4-16,-41-6-3 15,-2-1 3-15,-27 1-2 16,-21 6-9-16,-8-5 6 16,-22-1-21-16,-12 0 17 15,5-7 3-15,1 1 2 16,14-1-2-16,-1 1 2 16,45-1 1-16,26 2 0 15,30 4-3-15,28-6 2 16,42 2-33-16,22-2 27 31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6-16T09:05:24.902"/>
    </inkml:context>
    <inkml:brush xml:id="br0">
      <inkml:brushProperty name="width" value="0.13333" units="cm"/>
      <inkml:brushProperty name="height" value="0.13333" units="cm"/>
      <inkml:brushProperty name="fitToCurve" value="1"/>
    </inkml:brush>
  </inkml:definitions>
  <inkml:trace contextRef="#ctx0" brushRef="#br0">5731 0 124 0,'72'24'55'0,"-72"-11"-43"0,0 6-15 16,-14-12 26-16,-29 5-19 16,-21 13 2-16,-36-5-4 15,-56 4-7-15,-28 1 4 0,-51 1-3 0,-27-1 3 16,-37 14 1-16,-42-9 0 15,1 3-3-15,-29-1 2 16,-9 5-24-16,-12-5 19 16,-14 5-9-1,34-5 11-15,29-6 5 16,8-1-1-16,56-6-5 16,21-7 4-16,50 1-3 15,42-6 3-15,36-2-30 16,36-5 24-16,35 0-67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6-16T09:05:25.245"/>
    </inkml:context>
    <inkml:brush xml:id="br0">
      <inkml:brushProperty name="width" value="0.13333" units="cm"/>
      <inkml:brushProperty name="height" value="0.13333" units="cm"/>
      <inkml:brushProperty name="fitToCurve" value="1"/>
    </inkml:brush>
  </inkml:definitions>
  <inkml:trace contextRef="#ctx0" brushRef="#br0">2308 319 48 0,'363'-39'23'0,"-178"20"-19"0,63-6-5 16,-99 6 5-16,58 1-3 15,41-8 2-15,21 1-2 16,9-7-1-16,6-5 1 15,-22 5 32-15,-27 6-26 16,-15 14 35-16,-35-1-32 16,-43 20 20-16,-28-1-22 15,-30 0-1-15,-26 0-5 16,-30 8 4-16,-42-2-5 16,-43 6-5-16,-56 1 3 0,-30 6-3 15,-48 1 3-15,-43-6 6 0,-16-8-4 16,-26 0 9-16,-37 1-8 15,-20-1-7-15,-37 1 5 16,-7-1-9-16,-14 2 6 16,-34-2-20-16,5 6 17 15,8 2-42 1,8 6 37-16,-8-1-43 16,49 6 41-16,-6 13-30 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6-16T09:05:42.827"/>
    </inkml:context>
    <inkml:brush xml:id="br0">
      <inkml:brushProperty name="width" value="0.13333" units="cm"/>
      <inkml:brushProperty name="height" value="0.13333" units="cm"/>
      <inkml:brushProperty name="fitToCurve" value="1"/>
    </inkml:brush>
  </inkml:definitions>
  <inkml:trace contextRef="#ctx0" brushRef="#br0">7295 17 76 0,'-64'7'36'0,"14"0"-29"0,-56-2-9 0,48-5 16 15,-6 0-12-15,-28 7 17 16,-8 6-15-16,-20-13 7 0,-22 0-8 15,-14-7 1-15,0 7-3 16,-22 0 11-16,-7 0-10 16,-28-6 11-16,7 6-10 15,-22 0-1-15,-5 0-1 16,-10-7 4-16,-5 7-4 16,0 0 0-16,-22 0 0 0,28 0-4 15,1 7 2-15,6 6 1 16,15-13 0-16,-8 0 0 15,30 12 0-15,-8 1 2 16,29 6-1-16,6-26-3 16,15 14 1-16,7-14 1 15,6 1 0-15,23 0 0 16,14 12 0-16,12-12 0 0,17 0 0 16,6 6 0-16,14 6 0 15,14 6 0-15,7-5 0 16,8 0-12-16,14-2 10 15,14 14-2-15,8 1 2 16,13-2 2-16,28 1 0 16,30 0 0-16,20-6 0 15,43-1 0-15,21 1 0 16,-7-1-3-16,51-5 2 16,6-7-2-16,14 0 2 15,7-7-2-15,14-5 2 16,-5-8-2-16,-2-4 2 15,7-1 1-15,2 5 0 0,-2-11 2 16,-14 6-1-16,8 6-12 16,-22 6 9-16,-22 1 0 15,-20 5 2-15,-8 1-3 16,-34-1 2 0,-30 7 1-16,-13 0 0 15,-22 7 2-15,-14-1-1 16,-14 13-3-16,-15 0 1 15,-7-6 1 1,-21 12 0-16,-7-6 0 16,-14-7 0-16,-30-5 0 15,-13-1 5-15,-21-6-4 16,-14 0 11-16,-35 7-9 16,-2-20 7-16,-20 13-7 15,-15 0 6-15,-6 0-6 0,-29-12 4 16,-7 17-6-16,-22-5-3 15,-21-5 2-15,0-2 0 0,-6 19 0 16,-8-12 2-16,-14-5-1 16,7 10 5-16,-7 2-5 15,-7 6-3-15,35-8 2 16,22-5-3-16,14 0 2 16,13 7-2-16,-5 0 2 15,33 5 1-15,31 1 0 16,27-1-3-16,14 1 2 15,29-7-10-15,22 0 8 0,13 1-27 32,50 0 29-32,22-2-2 15,42-10-3-15,21-2 5 16,21 0 8-16,30 1-5 16,6 0-4-16,35-7 2 15,15 1 0-15,1-1 0 16,20-6 5-16,21 0-4 15,0 19-3-15,15-18 2 16,-14-8-3-16,35 8 2 16,-8-2 6-16,-6 1-4 15,14 12 0-15,-7 2 0 16,14-8-1-16,-28 6 0 16,28 2-3-16,-14 5 2 0,6 0-5 15,-5 0 5-15,-23 0-8 16,-13 5 6-16,-7-5-3 15,-38 20 4-15,-4 17-2 16,-9-11 3-16,-13 6-13 16,-15-2 11-16,-22-4-75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F61CA-6574-405E-8225-B2D66AECC9E0}" type="datetimeFigureOut">
              <a:rPr lang="en-GB" smtClean="0"/>
              <a:t>05/11/2016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33F0A-1251-47BC-90A8-50CC74208375}" type="slidenum">
              <a:rPr lang="en-GB" smtClean="0"/>
              <a:t>‹#›</a:t>
            </a:fld>
            <a:endParaRPr lang="en-GB"/>
          </a:p>
        </p:txBody>
      </p:sp>
    </p:spTree>
    <p:extLst>
      <p:ext uri="{BB962C8B-B14F-4D97-AF65-F5344CB8AC3E}">
        <p14:creationId xmlns:p14="http://schemas.microsoft.com/office/powerpoint/2010/main" val="3930998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really talking without about here?</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2FCDF4-0C6A-43D4-92AE-78DA6F11E7AB}"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76996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a:t>
            </a:r>
            <a:r>
              <a:rPr lang="en-US" baseline="0" dirty="0"/>
              <a:t> four companies have </a:t>
            </a:r>
            <a:r>
              <a:rPr lang="en-US" baseline="0" dirty="0" err="1"/>
              <a:t>firehose</a:t>
            </a:r>
            <a:r>
              <a:rPr lang="en-US" baseline="0" dirty="0"/>
              <a:t> access.  Apple purchased </a:t>
            </a:r>
            <a:r>
              <a:rPr lang="en-US" baseline="0" dirty="0" err="1"/>
              <a:t>Topsy</a:t>
            </a:r>
            <a:r>
              <a:rPr lang="en-US" baseline="0" dirty="0"/>
              <a:t>, Twitter ended up buying </a:t>
            </a:r>
            <a:r>
              <a:rPr lang="en-US" baseline="0" dirty="0" err="1"/>
              <a:t>Gnip</a:t>
            </a:r>
            <a:r>
              <a:rPr lang="en-US" baseline="0" dirty="0"/>
              <a:t> (in April) possible as a defensive move to retain some control of the reseller market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25085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91831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eBay’s affiliate program creates a network</a:t>
            </a:r>
            <a:r>
              <a:rPr lang="en-US" baseline="0" dirty="0"/>
              <a:t> of sales people who can interact with eBay via the API.  This allows them to drive growth by reaching more potential customers than they could on their own.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1327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E69756-DF91-4A8D-BF14-B9A5D996861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639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CA_World_2015_Employee_Template_v8-GR</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9BE09F-839A-4E46-AA96-6B1F206C89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4846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idea might be that Orange hopes to increase their mobile subscription base by offering identity as a service for free.  Customers gain the convenience of auto-filled in forms, so they are inclined to stay with Orange vs moving to another company.</a:t>
            </a:r>
          </a:p>
          <a:p>
            <a:endParaRPr lang="en-GB" baseline="0" dirty="0"/>
          </a:p>
          <a:p>
            <a:r>
              <a:rPr lang="en-GB" baseline="0" dirty="0"/>
              <a:t>But, this type of market is very competitive and users are far more likely to get this advantage from ‘free’ services such as twitter or google.</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CA_World_2015_Employee_Template_v8-GR</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9BE09F-839A-4E46-AA96-6B1F206C89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87604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Uber’s</a:t>
            </a:r>
            <a:r>
              <a:rPr lang="en-US" dirty="0"/>
              <a:t> </a:t>
            </a:r>
            <a:r>
              <a:rPr lang="en-US" dirty="0" err="1"/>
              <a:t>headstart</a:t>
            </a:r>
            <a:r>
              <a:rPr lang="en-US" dirty="0"/>
              <a:t> in the market is allowing</a:t>
            </a:r>
            <a:r>
              <a:rPr lang="en-US" baseline="0" dirty="0"/>
              <a:t> them to extend their reach to a whole new set of end users and in ways that will drive massive amounts of revenue.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1820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CA_World_2015_Employee_Template_v8-GR</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9BE09F-839A-4E46-AA96-6B1F206C89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1123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CA_World_2015_Employee_Template_v8-GR</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9BE09F-839A-4E46-AA96-6B1F206C89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4593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Talk about taking over new markets.</a:t>
            </a:r>
          </a:p>
          <a:p>
            <a:r>
              <a:rPr lang="en-US" dirty="0"/>
              <a:t>Talk about plethora of devices.</a:t>
            </a:r>
          </a:p>
          <a:p>
            <a:r>
              <a:rPr lang="en-US" dirty="0"/>
              <a:t>Talk about apps as platforms.  How do you reach a user who doesn’t know who you are?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E69756-DF91-4A8D-BF14-B9A5D996861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307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_purpose_ is not the same as the _value_ or the _implementation_</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3E46B31-6141-BD41-8794-AB311D5BCE9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4179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E69756-DF91-4A8D-BF14-B9A5D996861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792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18201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a:t>
            </a:r>
            <a:r>
              <a:rPr lang="en-US" dirty="0" err="1"/>
              <a:t>Dor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48005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CA_World_2015_Employee_Template_v8-GR</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9BE09F-839A-4E46-AA96-6B1F206C89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1392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 “</a:t>
            </a:r>
            <a:r>
              <a:rPr lang="en-US" dirty="0" err="1"/>
              <a:t>thoussand</a:t>
            </a:r>
            <a:r>
              <a:rPr lang="en-US" baseline="0" dirty="0"/>
              <a:t> flowers”:</a:t>
            </a:r>
            <a:endParaRPr lang="en-US" dirty="0"/>
          </a:p>
          <a:p>
            <a:r>
              <a:rPr lang="en-US" dirty="0"/>
              <a:t>The full quotation, taken from a speech of Mao's in Peking in February 1957, is:</a:t>
            </a:r>
          </a:p>
          <a:p>
            <a:endParaRPr lang="en-US" dirty="0"/>
          </a:p>
          <a:p>
            <a:r>
              <a:rPr lang="en-US" dirty="0"/>
              <a:t>"Letting a hundred flowers blossom and a hundred schools of thought contend is the policy for promoting progress in the arts and the sciences and a flourishing socialist culture in our land."</a:t>
            </a:r>
          </a:p>
          <a:p>
            <a:endParaRPr lang="en-US" dirty="0"/>
          </a:p>
          <a:p>
            <a:r>
              <a:rPr lang="en-US" dirty="0"/>
              <a:t>It is sometimes suggested that the initiative was a deliberate attempt to flush out dissidents by encouraging them to show themselves as critical of the regime. Whether or not it was a deliberate trap isn't clear but it is the case that many of those who put forward views that were unwelcome to Mao were executed.</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E69756-DF91-4A8D-BF14-B9A5D996861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0051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APIs that started as being</a:t>
            </a:r>
            <a:r>
              <a:rPr lang="en-US" baseline="0" dirty="0"/>
              <a:t> innovation driven had to pivot because it turned out that there weren’t hundreds of great ideas waiting to be harvested.  Innovation requires strong motivation, persistence, focus and hard work.  Finding ideas by simply opening up an API turned out not to be enough.</a:t>
            </a:r>
          </a:p>
          <a:p>
            <a:r>
              <a:rPr lang="en-US" baseline="0" dirty="0"/>
              <a:t>Usually you end up with lots of fun experiments, but not a whole lot that can be harvested into real business value.</a:t>
            </a:r>
          </a:p>
          <a:p>
            <a:r>
              <a:rPr lang="en-US" baseline="0" dirty="0"/>
              <a:t>This type of driver can still be pursued and businesses can reap rewards, but organizations must realize that the cost of fostering innovation (even from external forces) is high.</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61636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E69756-DF91-4A8D-BF14-B9A5D996861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6613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a:t>
            </a:r>
            <a:r>
              <a:rPr lang="en-US" dirty="0" err="1"/>
              <a:t>Dor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93942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E69756-DF91-4A8D-BF14-B9A5D996861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4093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CA_World_2015_Employee_Template_v8-GR</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9BE09F-839A-4E46-AA96-6B1F206C89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828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6833F0A-1251-47BC-90A8-50CC74208375}" type="slidenum">
              <a:rPr lang="en-GB" smtClean="0"/>
              <a:t>13</a:t>
            </a:fld>
            <a:endParaRPr lang="en-GB"/>
          </a:p>
        </p:txBody>
      </p:sp>
    </p:spTree>
    <p:extLst>
      <p:ext uri="{BB962C8B-B14F-4D97-AF65-F5344CB8AC3E}">
        <p14:creationId xmlns:p14="http://schemas.microsoft.com/office/powerpoint/2010/main" val="2657922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APIs</a:t>
            </a:r>
            <a:r>
              <a:rPr lang="en-US" baseline="0" dirty="0"/>
              <a:t> as a platform can foster an environment of innovation.  Building blocks.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E69756-DF91-4A8D-BF14-B9A5D996861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3304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three types of compliance driven APIs that we will talk about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E69756-DF91-4A8D-BF14-B9A5D996861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9750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time</a:t>
            </a:r>
            <a:r>
              <a:rPr lang="en-US" baseline="0" dirty="0"/>
              <a:t> the need for easier access to the data has become important and now there is a growing ecosystem of companies who add a </a:t>
            </a:r>
            <a:r>
              <a:rPr lang="en-US" baseline="0" dirty="0" err="1"/>
              <a:t>consumability</a:t>
            </a:r>
            <a:r>
              <a:rPr lang="en-US" baseline="0" dirty="0"/>
              <a:t> layer on top of the data provided by the public sector.  Governments themselves are also focusing on </a:t>
            </a:r>
            <a:r>
              <a:rPr lang="en-US" baseline="0" dirty="0" err="1"/>
              <a:t>Apis</a:t>
            </a:r>
            <a:r>
              <a:rPr lang="en-US" baseline="0" dirty="0"/>
              <a:t> more than they did previously.</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0135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E69756-DF91-4A8D-BF14-B9A5D996861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9695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Value: find cheapest price</a:t>
            </a:r>
            <a:endParaRPr lang="en-US" baseline="0" dirty="0"/>
          </a:p>
          <a:p>
            <a:r>
              <a:rPr lang="en-US" baseline="0" dirty="0"/>
              <a:t>Data: competitor’s prices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161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 to using</a:t>
            </a:r>
            <a:r>
              <a:rPr lang="en-US" baseline="0" dirty="0"/>
              <a:t> an API for this type of analytics:</a:t>
            </a:r>
          </a:p>
          <a:p>
            <a:endParaRPr lang="en-US" baseline="0" dirty="0"/>
          </a:p>
          <a:p>
            <a:pPr marL="228600" indent="-228600">
              <a:buAutoNum type="arabicPeriod"/>
            </a:pPr>
            <a:r>
              <a:rPr lang="en-US" baseline="0" dirty="0"/>
              <a:t>We can avoid installing custom software onto the user’s client platform</a:t>
            </a:r>
          </a:p>
          <a:p>
            <a:pPr marL="228600" indent="-228600">
              <a:buAutoNum type="arabicPeriod"/>
            </a:pPr>
            <a:r>
              <a:rPr lang="en-US" baseline="0" dirty="0"/>
              <a:t>The request data is centralized.  We only need to look in the API platform to mine data – no need to </a:t>
            </a:r>
            <a:r>
              <a:rPr lang="en-US" baseline="0" dirty="0" err="1"/>
              <a:t>aggrete</a:t>
            </a:r>
            <a:r>
              <a:rPr lang="en-US" baseline="0" dirty="0"/>
              <a:t> and translate.</a:t>
            </a:r>
          </a:p>
          <a:p>
            <a:pPr marL="228600" indent="-228600">
              <a:buAutoNum type="arabicPeriod"/>
            </a:pPr>
            <a:endParaRPr lang="en-US" baseline="0" dirty="0"/>
          </a:p>
          <a:p>
            <a:pPr marL="0" indent="0">
              <a:buNone/>
            </a:pPr>
            <a:r>
              <a:rPr lang="en-US" baseline="0" dirty="0"/>
              <a:t>Data mining doesn’t require API platforms but as with many things, APIs make data mining easier and cheaper.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2232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uses</a:t>
            </a:r>
            <a:r>
              <a:rPr lang="en-US" baseline="0" dirty="0"/>
              <a:t> APIs for all of the motivators we have discussed.  You don’t need to choose one – but you do need to decide why you are doing it.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09769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Notes from a phone call with </a:t>
            </a:r>
            <a:r>
              <a:rPr lang="en-US" dirty="0" err="1"/>
              <a:t>Irakli</a:t>
            </a:r>
            <a:r>
              <a:rPr lang="en-US" dirty="0"/>
              <a:t>:</a:t>
            </a:r>
          </a:p>
          <a:p>
            <a:r>
              <a:rPr lang="en-US" dirty="0"/>
              <a:t>Media company</a:t>
            </a:r>
          </a:p>
          <a:p>
            <a:r>
              <a:rPr lang="en-US" dirty="0"/>
              <a:t>* API started in 2008 (pre-dates </a:t>
            </a:r>
            <a:r>
              <a:rPr lang="en-US" dirty="0" err="1"/>
              <a:t>Irakli</a:t>
            </a:r>
            <a:r>
              <a:rPr lang="en-US" dirty="0"/>
              <a:t>)</a:t>
            </a:r>
          </a:p>
          <a:p>
            <a:r>
              <a:rPr lang="en-US" dirty="0"/>
              <a:t>* Daniel Jacobsen started it.</a:t>
            </a:r>
          </a:p>
          <a:p>
            <a:r>
              <a:rPr lang="en-US" dirty="0"/>
              <a:t>* One of the first media </a:t>
            </a:r>
            <a:r>
              <a:rPr lang="en-US" dirty="0" err="1"/>
              <a:t>organiations</a:t>
            </a:r>
            <a:r>
              <a:rPr lang="en-US" dirty="0"/>
              <a:t> to have an API</a:t>
            </a:r>
          </a:p>
          <a:p>
            <a:r>
              <a:rPr lang="en-US" dirty="0"/>
              <a:t>* Started out of </a:t>
            </a:r>
            <a:r>
              <a:rPr lang="en-US" dirty="0" err="1"/>
              <a:t>curiousity</a:t>
            </a:r>
            <a:r>
              <a:rPr lang="en-US" dirty="0"/>
              <a:t> (joke: was no CEO, </a:t>
            </a:r>
            <a:r>
              <a:rPr lang="en-US" dirty="0" err="1"/>
              <a:t>imlemented</a:t>
            </a:r>
            <a:r>
              <a:rPr lang="en-US" dirty="0"/>
              <a:t> </a:t>
            </a:r>
            <a:r>
              <a:rPr lang="en-US" dirty="0" err="1"/>
              <a:t>inbetween</a:t>
            </a:r>
            <a:r>
              <a:rPr lang="en-US" dirty="0"/>
              <a:t> CEOs)</a:t>
            </a:r>
          </a:p>
          <a:p>
            <a:r>
              <a:rPr lang="en-US" dirty="0"/>
              <a:t>* Original reason was innovation driven (thousands of flowers)</a:t>
            </a:r>
          </a:p>
          <a:p>
            <a:r>
              <a:rPr lang="en-US" dirty="0"/>
              <a:t>* NPR windows application exists because of the API</a:t>
            </a:r>
          </a:p>
          <a:p>
            <a:r>
              <a:rPr lang="en-US" dirty="0"/>
              <a:t>* usage by 3rd party was ~3%</a:t>
            </a:r>
          </a:p>
          <a:p>
            <a:r>
              <a:rPr lang="en-US" dirty="0"/>
              <a:t>* innovation driven was a failure</a:t>
            </a:r>
          </a:p>
          <a:p>
            <a:r>
              <a:rPr lang="en-US" dirty="0"/>
              <a:t>* but, NPR is very de-centralized and the driver shifted to reach</a:t>
            </a:r>
          </a:p>
          <a:p>
            <a:r>
              <a:rPr lang="en-US" dirty="0"/>
              <a:t>* NPR is a collection of 3000 </a:t>
            </a:r>
            <a:r>
              <a:rPr lang="en-US" dirty="0" err="1"/>
              <a:t>independant</a:t>
            </a:r>
            <a:r>
              <a:rPr lang="en-US" dirty="0"/>
              <a:t> stations</a:t>
            </a:r>
          </a:p>
          <a:p>
            <a:r>
              <a:rPr lang="en-US" dirty="0"/>
              <a:t>* Local stations usually buy programming from NPR (e.g. morning and evening commute)</a:t>
            </a:r>
          </a:p>
          <a:p>
            <a:r>
              <a:rPr lang="en-US" dirty="0"/>
              <a:t>* flagship programs are produced by NPR, local stations buy and produce</a:t>
            </a:r>
          </a:p>
          <a:p>
            <a:r>
              <a:rPr lang="en-US" dirty="0"/>
              <a:t>* The API ended up being important for content exchange between stations and the NPR hub</a:t>
            </a:r>
          </a:p>
          <a:p>
            <a:r>
              <a:rPr lang="en-US" dirty="0"/>
              <a:t>* RSS was very important at that time because many of the stations could only produce an RSS feed</a:t>
            </a:r>
          </a:p>
          <a:p>
            <a:r>
              <a:rPr lang="en-US" dirty="0"/>
              <a:t>* Once mobility and IOT happened, NPR found that they needed to reach customers (platform is more important than provider )</a:t>
            </a:r>
          </a:p>
          <a:p>
            <a:r>
              <a:rPr lang="en-US" dirty="0"/>
              <a:t>* Very rapid loyal fan base, but even these listeners were choosing competitors if NPR wasn't available on the platform they were using</a:t>
            </a:r>
          </a:p>
          <a:p>
            <a:r>
              <a:rPr lang="en-US" dirty="0"/>
              <a:t>* car platforms had to be supported</a:t>
            </a:r>
          </a:p>
          <a:p>
            <a:r>
              <a:rPr lang="en-US" dirty="0"/>
              <a:t>* API platform outgrew itself (public media platform)</a:t>
            </a:r>
          </a:p>
          <a:p>
            <a:r>
              <a:rPr lang="en-US" dirty="0"/>
              <a:t>* NPR API was stringent, NPR was able to dictate the rules, it was inflexible</a:t>
            </a:r>
          </a:p>
          <a:p>
            <a:r>
              <a:rPr lang="en-US" dirty="0"/>
              <a:t>* NPR wanted to integrate with other public media networks, but it couldn't exert as much control, it had to be more flexible</a:t>
            </a:r>
          </a:p>
          <a:p>
            <a:r>
              <a:rPr lang="en-US" dirty="0"/>
              <a:t>* this is what triggered the hypermedia API, etc.</a:t>
            </a:r>
          </a:p>
          <a:p>
            <a:r>
              <a:rPr lang="en-US" dirty="0"/>
              <a:t>* The API was extended during each phase</a:t>
            </a:r>
          </a:p>
          <a:p>
            <a:r>
              <a:rPr lang="en-US" dirty="0"/>
              <a:t>* "APIs allow you to take your analog business models and make them digital." -- </a:t>
            </a:r>
            <a:r>
              <a:rPr lang="en-US" dirty="0" err="1"/>
              <a:t>Irakli</a:t>
            </a:r>
            <a:endParaRPr lang="en-US" dirty="0"/>
          </a:p>
          <a:p>
            <a:r>
              <a:rPr lang="en-US" dirty="0"/>
              <a:t>* "what are you really telling your </a:t>
            </a:r>
            <a:r>
              <a:rPr lang="en-US" dirty="0" err="1"/>
              <a:t>cusotmers</a:t>
            </a:r>
            <a:r>
              <a:rPr lang="en-US" dirty="0"/>
              <a:t>, the API is the interface to your company"</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1894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a:t>
            </a:r>
            <a:r>
              <a:rPr lang="en-GB" baseline="0" dirty="0"/>
              <a:t> mostly a cost reduction play from an API perspective.  Can you design an API platform that makes it easier and cheaper to build new experiences?  Can acquisitions and acquihires be easily integrated into your shop?  In this play, commoditization of the financial platform is fine, because you are focusing on the UX, but note that there may be a lower barrier to entry here, so expect lots of competition from both small and big players.</a:t>
            </a:r>
            <a:endParaRPr lang="en-GB" dirty="0"/>
          </a:p>
        </p:txBody>
      </p:sp>
      <p:sp>
        <p:nvSpPr>
          <p:cNvPr id="4" name="Slide Number Placeholder 3"/>
          <p:cNvSpPr>
            <a:spLocks noGrp="1"/>
          </p:cNvSpPr>
          <p:nvPr>
            <p:ph type="sldNum" sz="quarter" idx="10"/>
          </p:nvPr>
        </p:nvSpPr>
        <p:spPr/>
        <p:txBody>
          <a:bodyPr/>
          <a:lstStyle/>
          <a:p>
            <a:fld id="{06833F0A-1251-47BC-90A8-50CC74208375}" type="slidenum">
              <a:rPr lang="en-GB" smtClean="0"/>
              <a:t>144</a:t>
            </a:fld>
            <a:endParaRPr lang="en-GB"/>
          </a:p>
        </p:txBody>
      </p:sp>
    </p:spTree>
    <p:extLst>
      <p:ext uri="{BB962C8B-B14F-4D97-AF65-F5344CB8AC3E}">
        <p14:creationId xmlns:p14="http://schemas.microsoft.com/office/powerpoint/2010/main" val="2524805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Focusing</a:t>
            </a:r>
            <a:r>
              <a:rPr lang="en-GB" baseline="0" dirty="0"/>
              <a:t> on the platform can be a smart play because of the high cost of entry and difficulty in dealing with regulatory and legal pressures.  This play requires both a volume and innovation led effort.  You are competing for the best app developers, so you will need to offer a competing value proposition for them.  You may opt to preserve a consumer relationship, in which case you may need to build branding requirements into the integration deal.  Building an ecosystem of app </a:t>
            </a:r>
            <a:r>
              <a:rPr lang="en-GB" baseline="0" dirty="0" err="1"/>
              <a:t>devs</a:t>
            </a:r>
            <a:r>
              <a:rPr lang="en-GB" baseline="0" dirty="0"/>
              <a:t> who target your main end user audience is crucial here.  </a:t>
            </a:r>
          </a:p>
          <a:p>
            <a:r>
              <a:rPr lang="en-GB" baseline="0" dirty="0"/>
              <a:t>If PSD2 commoditizes this market, you will need to offer unique value propositions (innovation-driven) or compete on price alone (volume-driven).  The bank should be able to make money in either case.</a:t>
            </a:r>
            <a:endParaRPr lang="en-GB" dirty="0"/>
          </a:p>
        </p:txBody>
      </p:sp>
      <p:sp>
        <p:nvSpPr>
          <p:cNvPr id="4" name="Slide Number Placeholder 3"/>
          <p:cNvSpPr>
            <a:spLocks noGrp="1"/>
          </p:cNvSpPr>
          <p:nvPr>
            <p:ph type="sldNum" sz="quarter" idx="10"/>
          </p:nvPr>
        </p:nvSpPr>
        <p:spPr/>
        <p:txBody>
          <a:bodyPr/>
          <a:lstStyle/>
          <a:p>
            <a:fld id="{06833F0A-1251-47BC-90A8-50CC74208375}" type="slidenum">
              <a:rPr lang="en-GB" smtClean="0"/>
              <a:t>145</a:t>
            </a:fld>
            <a:endParaRPr lang="en-GB"/>
          </a:p>
        </p:txBody>
      </p:sp>
    </p:spTree>
    <p:extLst>
      <p:ext uri="{BB962C8B-B14F-4D97-AF65-F5344CB8AC3E}">
        <p14:creationId xmlns:p14="http://schemas.microsoft.com/office/powerpoint/2010/main" val="2449121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really talking without about here?</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2FCDF4-0C6A-43D4-92AE-78DA6F11E7AB}"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713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really talking without about here?</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2FCDF4-0C6A-43D4-92AE-78DA6F11E7AB}"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30418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WWAD</a:t>
            </a:r>
          </a:p>
          <a:p>
            <a:r>
              <a:rPr lang="en-GB" dirty="0"/>
              <a:t>WWND</a:t>
            </a:r>
          </a:p>
          <a:p>
            <a:r>
              <a:rPr lang="en-GB" dirty="0"/>
              <a:t>It’s all about release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2FCDF4-0C6A-43D4-92AE-78DA6F11E7AB}"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9493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WWAD</a:t>
            </a:r>
          </a:p>
          <a:p>
            <a:r>
              <a:rPr lang="en-GB" dirty="0"/>
              <a:t>WWND</a:t>
            </a:r>
          </a:p>
          <a:p>
            <a:r>
              <a:rPr lang="en-GB" dirty="0"/>
              <a:t>It’s all about release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2FCDF4-0C6A-43D4-92AE-78DA6F11E7AB}"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0154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WWAD</a:t>
            </a:r>
          </a:p>
          <a:p>
            <a:r>
              <a:rPr lang="en-GB" dirty="0"/>
              <a:t>WWND</a:t>
            </a:r>
          </a:p>
          <a:p>
            <a:r>
              <a:rPr lang="en-GB" dirty="0"/>
              <a:t>It’s all about release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2FCDF4-0C6A-43D4-92AE-78DA6F11E7AB}"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1895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WWAD</a:t>
            </a:r>
          </a:p>
          <a:p>
            <a:r>
              <a:rPr lang="en-GB" dirty="0"/>
              <a:t>WWND</a:t>
            </a:r>
          </a:p>
          <a:p>
            <a:r>
              <a:rPr lang="en-GB" dirty="0"/>
              <a:t>It’s all about release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2FCDF4-0C6A-43D4-92AE-78DA6F11E7AB}"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910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frequency</a:t>
            </a:r>
            <a:r>
              <a:rPr lang="en-US" baseline="0" dirty="0"/>
              <a:t> of the lifecycle is bound by how the products we create are consumed</a:t>
            </a:r>
            <a:endParaRPr lang="en-US" dirty="0"/>
          </a:p>
        </p:txBody>
      </p:sp>
      <p:sp>
        <p:nvSpPr>
          <p:cNvPr id="4" name="Slide Number Placeholder 3"/>
          <p:cNvSpPr>
            <a:spLocks noGrp="1"/>
          </p:cNvSpPr>
          <p:nvPr>
            <p:ph type="sldNum" sz="quarter" idx="10"/>
          </p:nvPr>
        </p:nvSpPr>
        <p:spPr/>
        <p:txBody>
          <a:bodyPr/>
          <a:lstStyle/>
          <a:p>
            <a:fld id="{A116C778-2CC2-6B40-B9A9-A2FCFF994F3D}" type="slidenum">
              <a:rPr lang="en-US" smtClean="0"/>
              <a:t>167</a:t>
            </a:fld>
            <a:endParaRPr lang="en-US"/>
          </a:p>
        </p:txBody>
      </p:sp>
    </p:spTree>
    <p:extLst>
      <p:ext uri="{BB962C8B-B14F-4D97-AF65-F5344CB8AC3E}">
        <p14:creationId xmlns:p14="http://schemas.microsoft.com/office/powerpoint/2010/main" val="2979665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achieve emergence</a:t>
            </a:r>
          </a:p>
          <a:p>
            <a:r>
              <a:rPr lang="en-US" dirty="0"/>
              <a:t>This would help with lifecycle frequency, less risk of changes</a:t>
            </a:r>
          </a:p>
        </p:txBody>
      </p:sp>
      <p:sp>
        <p:nvSpPr>
          <p:cNvPr id="4" name="Slide Number Placeholder 3"/>
          <p:cNvSpPr>
            <a:spLocks noGrp="1"/>
          </p:cNvSpPr>
          <p:nvPr>
            <p:ph type="sldNum" sz="quarter" idx="10"/>
          </p:nvPr>
        </p:nvSpPr>
        <p:spPr/>
        <p:txBody>
          <a:bodyPr/>
          <a:lstStyle/>
          <a:p>
            <a:fld id="{A116C778-2CC2-6B40-B9A9-A2FCFF994F3D}" type="slidenum">
              <a:rPr lang="en-US" smtClean="0"/>
              <a:t>168</a:t>
            </a:fld>
            <a:endParaRPr lang="en-US"/>
          </a:p>
        </p:txBody>
      </p:sp>
    </p:spTree>
    <p:extLst>
      <p:ext uri="{BB962C8B-B14F-4D97-AF65-F5344CB8AC3E}">
        <p14:creationId xmlns:p14="http://schemas.microsoft.com/office/powerpoint/2010/main" val="4083548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of these bounds live in a different ‘dimension’, but </a:t>
            </a:r>
            <a:r>
              <a:rPr lang="en-GB" dirty="0" err="1"/>
              <a:t>bouding</a:t>
            </a:r>
            <a:r>
              <a:rPr lang="en-GB" baseline="0" dirty="0"/>
              <a:t> decisions about each domain have an impact on other parts</a:t>
            </a:r>
            <a:endParaRPr lang="en-GB" dirty="0"/>
          </a:p>
        </p:txBody>
      </p:sp>
      <p:sp>
        <p:nvSpPr>
          <p:cNvPr id="4" name="Slide Number Placeholder 3"/>
          <p:cNvSpPr>
            <a:spLocks noGrp="1"/>
          </p:cNvSpPr>
          <p:nvPr>
            <p:ph type="sldNum" sz="quarter" idx="10"/>
          </p:nvPr>
        </p:nvSpPr>
        <p:spPr/>
        <p:txBody>
          <a:bodyPr/>
          <a:lstStyle/>
          <a:p>
            <a:fld id="{0B6AE186-DB1E-4050-BEE6-FBDA0C88CA13}" type="slidenum">
              <a:rPr lang="en-GB" smtClean="0"/>
              <a:t>169</a:t>
            </a:fld>
            <a:endParaRPr lang="en-GB"/>
          </a:p>
        </p:txBody>
      </p:sp>
    </p:spTree>
    <p:extLst>
      <p:ext uri="{BB962C8B-B14F-4D97-AF65-F5344CB8AC3E}">
        <p14:creationId xmlns:p14="http://schemas.microsoft.com/office/powerpoint/2010/main" val="3958297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of these bounds live in a different ‘dimension’, but </a:t>
            </a:r>
            <a:r>
              <a:rPr lang="en-GB" dirty="0" err="1"/>
              <a:t>bouding</a:t>
            </a:r>
            <a:r>
              <a:rPr lang="en-GB" baseline="0" dirty="0"/>
              <a:t> decisions about each domain have an impact on other parts</a:t>
            </a:r>
            <a:endParaRPr lang="en-GB" dirty="0"/>
          </a:p>
        </p:txBody>
      </p:sp>
      <p:sp>
        <p:nvSpPr>
          <p:cNvPr id="4" name="Slide Number Placeholder 3"/>
          <p:cNvSpPr>
            <a:spLocks noGrp="1"/>
          </p:cNvSpPr>
          <p:nvPr>
            <p:ph type="sldNum" sz="quarter" idx="10"/>
          </p:nvPr>
        </p:nvSpPr>
        <p:spPr/>
        <p:txBody>
          <a:bodyPr/>
          <a:lstStyle/>
          <a:p>
            <a:fld id="{0B6AE186-DB1E-4050-BEE6-FBDA0C88CA13}" type="slidenum">
              <a:rPr lang="en-GB" smtClean="0"/>
              <a:t>170</a:t>
            </a:fld>
            <a:endParaRPr lang="en-GB"/>
          </a:p>
        </p:txBody>
      </p:sp>
    </p:spTree>
    <p:extLst>
      <p:ext uri="{BB962C8B-B14F-4D97-AF65-F5344CB8AC3E}">
        <p14:creationId xmlns:p14="http://schemas.microsoft.com/office/powerpoint/2010/main" val="36741145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of these bounds live in a different ‘dimension’, but </a:t>
            </a:r>
            <a:r>
              <a:rPr lang="en-GB" dirty="0" err="1"/>
              <a:t>bouding</a:t>
            </a:r>
            <a:r>
              <a:rPr lang="en-GB" baseline="0" dirty="0"/>
              <a:t> decisions about each domain have an impact on other parts</a:t>
            </a:r>
            <a:endParaRPr lang="en-GB" dirty="0"/>
          </a:p>
        </p:txBody>
      </p:sp>
      <p:sp>
        <p:nvSpPr>
          <p:cNvPr id="4" name="Slide Number Placeholder 3"/>
          <p:cNvSpPr>
            <a:spLocks noGrp="1"/>
          </p:cNvSpPr>
          <p:nvPr>
            <p:ph type="sldNum" sz="quarter" idx="10"/>
          </p:nvPr>
        </p:nvSpPr>
        <p:spPr/>
        <p:txBody>
          <a:bodyPr/>
          <a:lstStyle/>
          <a:p>
            <a:fld id="{0B6AE186-DB1E-4050-BEE6-FBDA0C88CA13}" type="slidenum">
              <a:rPr lang="en-GB" smtClean="0"/>
              <a:t>171</a:t>
            </a:fld>
            <a:endParaRPr lang="en-GB"/>
          </a:p>
        </p:txBody>
      </p:sp>
    </p:spTree>
    <p:extLst>
      <p:ext uri="{BB962C8B-B14F-4D97-AF65-F5344CB8AC3E}">
        <p14:creationId xmlns:p14="http://schemas.microsoft.com/office/powerpoint/2010/main" val="403931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6833F0A-1251-47BC-90A8-50CC74208375}" type="slidenum">
              <a:rPr lang="en-GB" smtClean="0"/>
              <a:t>18</a:t>
            </a:fld>
            <a:endParaRPr lang="en-GB"/>
          </a:p>
        </p:txBody>
      </p:sp>
    </p:spTree>
    <p:extLst>
      <p:ext uri="{BB962C8B-B14F-4D97-AF65-F5344CB8AC3E}">
        <p14:creationId xmlns:p14="http://schemas.microsoft.com/office/powerpoint/2010/main" val="2798630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62FCDF4-0C6A-43D4-92AE-78DA6F11E7AB}" type="slidenum">
              <a:rPr lang="en-GB" smtClean="0"/>
              <a:t>173</a:t>
            </a:fld>
            <a:endParaRPr lang="en-GB"/>
          </a:p>
        </p:txBody>
      </p:sp>
    </p:spTree>
    <p:extLst>
      <p:ext uri="{BB962C8B-B14F-4D97-AF65-F5344CB8AC3E}">
        <p14:creationId xmlns:p14="http://schemas.microsoft.com/office/powerpoint/2010/main" val="28562369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62FCDF4-0C6A-43D4-92AE-78DA6F11E7AB}" type="slidenum">
              <a:rPr lang="en-GB" smtClean="0"/>
              <a:t>174</a:t>
            </a:fld>
            <a:endParaRPr lang="en-GB"/>
          </a:p>
        </p:txBody>
      </p:sp>
    </p:spTree>
    <p:extLst>
      <p:ext uri="{BB962C8B-B14F-4D97-AF65-F5344CB8AC3E}">
        <p14:creationId xmlns:p14="http://schemas.microsoft.com/office/powerpoint/2010/main" val="3149100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62FCDF4-0C6A-43D4-92AE-78DA6F11E7AB}" type="slidenum">
              <a:rPr lang="en-GB" smtClean="0"/>
              <a:t>175</a:t>
            </a:fld>
            <a:endParaRPr lang="en-GB"/>
          </a:p>
        </p:txBody>
      </p:sp>
    </p:spTree>
    <p:extLst>
      <p:ext uri="{BB962C8B-B14F-4D97-AF65-F5344CB8AC3E}">
        <p14:creationId xmlns:p14="http://schemas.microsoft.com/office/powerpoint/2010/main" val="23066170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62FCDF4-0C6A-43D4-92AE-78DA6F11E7AB}" type="slidenum">
              <a:rPr lang="en-GB" smtClean="0"/>
              <a:t>176</a:t>
            </a:fld>
            <a:endParaRPr lang="en-GB"/>
          </a:p>
        </p:txBody>
      </p:sp>
    </p:spTree>
    <p:extLst>
      <p:ext uri="{BB962C8B-B14F-4D97-AF65-F5344CB8AC3E}">
        <p14:creationId xmlns:p14="http://schemas.microsoft.com/office/powerpoint/2010/main" val="3373375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62FCDF4-0C6A-43D4-92AE-78DA6F11E7AB}" type="slidenum">
              <a:rPr lang="en-GB" smtClean="0"/>
              <a:t>177</a:t>
            </a:fld>
            <a:endParaRPr lang="en-GB"/>
          </a:p>
        </p:txBody>
      </p:sp>
    </p:spTree>
    <p:extLst>
      <p:ext uri="{BB962C8B-B14F-4D97-AF65-F5344CB8AC3E}">
        <p14:creationId xmlns:p14="http://schemas.microsoft.com/office/powerpoint/2010/main" val="2862275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a:t>
            </a:r>
            <a:r>
              <a:rPr lang="en-US" baseline="0" dirty="0"/>
              <a:t> on my own research and surveying of the API space, I’ve found that these six buckets are the most interesting at the moment.  This isn’t an exhaustive list, but by studying examples of organizations that have used APIs to achieve each of these six goals we can start to form a clearer picture of the possibilities for our own organizations.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6295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Fullcontact</a:t>
            </a:r>
            <a:r>
              <a:rPr lang="en-GB" dirty="0"/>
              <a:t> </a:t>
            </a:r>
            <a:r>
              <a:rPr lang="en-GB" dirty="0" err="1"/>
              <a:t>api</a:t>
            </a:r>
            <a:endParaRPr lang="en-GB" dirty="0"/>
          </a:p>
          <a:p>
            <a:r>
              <a:rPr lang="en-GB" dirty="0" err="1"/>
              <a:t>Bizdev</a:t>
            </a:r>
            <a:r>
              <a:rPr lang="en-GB" dirty="0"/>
              <a:t> combined with revenue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CA_World_2015_Employee_Template_v8-GR</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9BE09F-839A-4E46-AA96-6B1F206C89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2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CA_World_2015_Employee_Template_v8-GR</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9BE09F-839A-4E46-AA96-6B1F206C89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983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a:t>
            </a:r>
            <a:r>
              <a:rPr lang="en-US" baseline="0" dirty="0"/>
              <a:t> four companies have </a:t>
            </a:r>
            <a:r>
              <a:rPr lang="en-US" baseline="0" dirty="0" err="1"/>
              <a:t>firehose</a:t>
            </a:r>
            <a:r>
              <a:rPr lang="en-US" baseline="0" dirty="0"/>
              <a:t> access.  Apple purchased </a:t>
            </a:r>
            <a:r>
              <a:rPr lang="en-US" baseline="0" dirty="0" err="1"/>
              <a:t>Topsy</a:t>
            </a:r>
            <a:r>
              <a:rPr lang="en-US" baseline="0" dirty="0"/>
              <a:t>, Twitter ended up buying </a:t>
            </a:r>
            <a:r>
              <a:rPr lang="en-US" baseline="0" dirty="0" err="1"/>
              <a:t>Gnip</a:t>
            </a:r>
            <a:r>
              <a:rPr lang="en-US" baseline="0" dirty="0"/>
              <a:t> (in April) possible as a defensive move to retain some control of the reseller market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31DCE1-72C2-4044-A6E3-32FC80BEAA9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7246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C7EF4AC-9E43-4536-9E63-28A01B60B991}"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4294905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C7EF4AC-9E43-4536-9E63-28A01B60B991}"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14478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C7EF4AC-9E43-4536-9E63-28A01B60B991}"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2013222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7" name="Content Placeholder 2"/>
          <p:cNvSpPr>
            <a:spLocks noGrp="1"/>
          </p:cNvSpPr>
          <p:nvPr>
            <p:ph sz="half" idx="1"/>
          </p:nvPr>
        </p:nvSpPr>
        <p:spPr bwMode="gray">
          <a:xfrm>
            <a:off x="612679" y="2193097"/>
            <a:ext cx="10966643" cy="3730399"/>
          </a:xfrm>
          <a:prstGeom prst="rect">
            <a:avLst/>
          </a:prstGeom>
        </p:spPr>
        <p:txBody>
          <a:bodyPr/>
          <a:lstStyle>
            <a:lvl1pPr>
              <a:lnSpc>
                <a:spcPts val="3840"/>
              </a:lnSpc>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bwMode="gray">
          <a:xfrm>
            <a:off x="609600" y="1611751"/>
            <a:ext cx="10972800" cy="423283"/>
          </a:xfrm>
          <a:solidFill>
            <a:schemeClr val="accent3"/>
          </a:solidFill>
        </p:spPr>
        <p:txBody>
          <a:bodyPr tIns="91440" bIns="91440" anchor="ctr" anchorCtr="0"/>
          <a:lstStyle>
            <a:lvl1pPr marL="0" indent="0" algn="ctr">
              <a:lnSpc>
                <a:spcPct val="100000"/>
              </a:lnSpc>
              <a:spcBef>
                <a:spcPts val="0"/>
              </a:spcBef>
              <a:spcAft>
                <a:spcPts val="0"/>
              </a:spcAft>
              <a:buNone/>
              <a:defRPr sz="1867" b="1">
                <a:solidFill>
                  <a:schemeClr val="bg1"/>
                </a:solidFill>
              </a:defRPr>
            </a:lvl1pPr>
          </a:lstStyle>
          <a:p>
            <a:pPr lvl="0"/>
            <a:r>
              <a:rPr lang="en-US" dirty="0"/>
              <a:t>HIGHLIGHTED TEXT IF NEEDED – UPPERCASE</a:t>
            </a:r>
          </a:p>
        </p:txBody>
      </p:sp>
    </p:spTree>
    <p:extLst>
      <p:ext uri="{BB962C8B-B14F-4D97-AF65-F5344CB8AC3E}">
        <p14:creationId xmlns:p14="http://schemas.microsoft.com/office/powerpoint/2010/main" val="135534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twitter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p:cNvSpPr>
            <a:spLocks noGrp="1"/>
          </p:cNvSpPr>
          <p:nvPr>
            <p:ph type="body" sz="quarter" idx="10" hasCustomPrompt="1"/>
          </p:nvPr>
        </p:nvSpPr>
        <p:spPr>
          <a:xfrm>
            <a:off x="815414" y="3212977"/>
            <a:ext cx="10561173" cy="1179513"/>
          </a:xfrm>
        </p:spPr>
        <p:txBody>
          <a:bodyPr>
            <a:normAutofit/>
          </a:bodyPr>
          <a:lstStyle>
            <a:lvl1pPr marL="0" indent="0" algn="ctr">
              <a:buNone/>
              <a:defRPr sz="4400">
                <a:solidFill>
                  <a:schemeClr val="bg1"/>
                </a:solidFill>
                <a:latin typeface="Roboto Thin" charset="0"/>
                <a:ea typeface="Roboto Thin" charset="0"/>
              </a:defRPr>
            </a:lvl1pPr>
            <a:lvl2pPr>
              <a:defRPr>
                <a:solidFill>
                  <a:schemeClr val="bg1"/>
                </a:solidFill>
                <a:latin typeface="Roboto Thin" charset="0"/>
                <a:ea typeface="Roboto Thin" charset="0"/>
              </a:defRPr>
            </a:lvl2pPr>
            <a:lvl3pPr>
              <a:defRPr>
                <a:solidFill>
                  <a:schemeClr val="bg1"/>
                </a:solidFill>
                <a:latin typeface="Roboto Thin" charset="0"/>
                <a:ea typeface="Roboto Thin" charset="0"/>
              </a:defRPr>
            </a:lvl3pPr>
            <a:lvl4pPr>
              <a:defRPr>
                <a:solidFill>
                  <a:schemeClr val="bg1"/>
                </a:solidFill>
                <a:latin typeface="Roboto Thin" charset="0"/>
                <a:ea typeface="Roboto Thin" charset="0"/>
              </a:defRPr>
            </a:lvl4pPr>
            <a:lvl5pPr>
              <a:defRPr>
                <a:solidFill>
                  <a:schemeClr val="bg1"/>
                </a:solidFill>
                <a:latin typeface="Roboto Thin" charset="0"/>
                <a:ea typeface="Roboto Thin" charset="0"/>
              </a:defRPr>
            </a:lvl5pPr>
          </a:lstStyle>
          <a:p>
            <a:pPr lvl="0"/>
            <a:r>
              <a:rPr lang="en-US" dirty="0"/>
              <a:t>Title</a:t>
            </a:r>
            <a:endParaRPr lang="en-GB" dirty="0"/>
          </a:p>
        </p:txBody>
      </p:sp>
      <p:sp>
        <p:nvSpPr>
          <p:cNvPr id="14" name="Text Placeholder 13"/>
          <p:cNvSpPr>
            <a:spLocks noGrp="1"/>
          </p:cNvSpPr>
          <p:nvPr>
            <p:ph type="body" sz="quarter" idx="11" hasCustomPrompt="1"/>
          </p:nvPr>
        </p:nvSpPr>
        <p:spPr>
          <a:xfrm>
            <a:off x="2256367" y="4724053"/>
            <a:ext cx="7679267" cy="865187"/>
          </a:xfrm>
        </p:spPr>
        <p:txBody>
          <a:bodyPr>
            <a:normAutofit/>
          </a:bodyPr>
          <a:lstStyle>
            <a:lvl1pPr marL="0" indent="0" algn="ctr">
              <a:buNone/>
              <a:defRPr sz="2400">
                <a:solidFill>
                  <a:schemeClr val="bg1"/>
                </a:solidFill>
                <a:latin typeface="Roboto Thin" charset="0"/>
                <a:ea typeface="Roboto Thin" charset="0"/>
              </a:defRPr>
            </a:lvl1pPr>
          </a:lstStyle>
          <a:p>
            <a:pPr lvl="0"/>
            <a:r>
              <a:rPr lang="en-GB" dirty="0"/>
              <a:t>date</a:t>
            </a:r>
          </a:p>
        </p:txBody>
      </p:sp>
      <p:pic>
        <p:nvPicPr>
          <p:cNvPr id="6" name="Picture 5" descr="API Academy Final 2015 logo-0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4256" y="753972"/>
            <a:ext cx="3523488" cy="2380488"/>
          </a:xfrm>
          <a:prstGeom prst="rect">
            <a:avLst/>
          </a:prstGeom>
        </p:spPr>
      </p:pic>
    </p:spTree>
    <p:extLst>
      <p:ext uri="{BB962C8B-B14F-4D97-AF65-F5344CB8AC3E}">
        <p14:creationId xmlns:p14="http://schemas.microsoft.com/office/powerpoint/2010/main" val="2857360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twitt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4572000"/>
          </a:xfrm>
          <a:prstGeom prst="rect">
            <a:avLst/>
          </a:prstGeom>
        </p:spPr>
      </p:pic>
      <p:sp>
        <p:nvSpPr>
          <p:cNvPr id="10" name="Text Placeholder 9"/>
          <p:cNvSpPr>
            <a:spLocks noGrp="1"/>
          </p:cNvSpPr>
          <p:nvPr>
            <p:ph type="body" sz="quarter" idx="10" hasCustomPrompt="1"/>
          </p:nvPr>
        </p:nvSpPr>
        <p:spPr>
          <a:xfrm>
            <a:off x="815413" y="566436"/>
            <a:ext cx="10657184" cy="936005"/>
          </a:xfrm>
        </p:spPr>
        <p:txBody>
          <a:bodyPr>
            <a:noAutofit/>
          </a:bodyPr>
          <a:lstStyle>
            <a:lvl1pPr marL="0" indent="0">
              <a:buNone/>
              <a:defRPr sz="4000">
                <a:solidFill>
                  <a:schemeClr val="bg1"/>
                </a:solidFill>
                <a:latin typeface="Roboto Thin" charset="0"/>
                <a:ea typeface="Roboto Thin" charset="0"/>
              </a:defRPr>
            </a:lvl1pPr>
            <a:lvl2pPr>
              <a:defRPr sz="4000">
                <a:solidFill>
                  <a:schemeClr val="bg1"/>
                </a:solidFill>
                <a:latin typeface="Roboto Thin" charset="0"/>
                <a:ea typeface="Roboto Thin" charset="0"/>
              </a:defRPr>
            </a:lvl2pPr>
            <a:lvl3pPr>
              <a:defRPr sz="4000">
                <a:solidFill>
                  <a:schemeClr val="bg1"/>
                </a:solidFill>
                <a:latin typeface="Roboto Thin" charset="0"/>
                <a:ea typeface="Roboto Thin" charset="0"/>
              </a:defRPr>
            </a:lvl3pPr>
            <a:lvl4pPr>
              <a:defRPr sz="4000">
                <a:solidFill>
                  <a:schemeClr val="bg1"/>
                </a:solidFill>
                <a:latin typeface="Roboto Thin" charset="0"/>
                <a:ea typeface="Roboto Thin" charset="0"/>
              </a:defRPr>
            </a:lvl4pPr>
            <a:lvl5pPr>
              <a:defRPr sz="4000">
                <a:solidFill>
                  <a:schemeClr val="bg1"/>
                </a:solidFill>
                <a:latin typeface="Roboto Thin" charset="0"/>
                <a:ea typeface="Roboto Thin" charset="0"/>
              </a:defRPr>
            </a:lvl5pPr>
          </a:lstStyle>
          <a:p>
            <a:pPr lvl="0"/>
            <a:r>
              <a:rPr lang="en-GB" dirty="0"/>
              <a:t>New Chapter Title</a:t>
            </a:r>
          </a:p>
        </p:txBody>
      </p:sp>
      <p:sp>
        <p:nvSpPr>
          <p:cNvPr id="12" name="Text Placeholder 11"/>
          <p:cNvSpPr>
            <a:spLocks noGrp="1"/>
          </p:cNvSpPr>
          <p:nvPr>
            <p:ph type="body" sz="quarter" idx="11" hasCustomPrompt="1"/>
          </p:nvPr>
        </p:nvSpPr>
        <p:spPr>
          <a:xfrm>
            <a:off x="2063554" y="4797152"/>
            <a:ext cx="8160444" cy="914400"/>
          </a:xfrm>
        </p:spPr>
        <p:txBody>
          <a:bodyPr>
            <a:normAutofit/>
          </a:bodyPr>
          <a:lstStyle>
            <a:lvl1pPr marL="0" indent="0" algn="ctr">
              <a:buNone/>
              <a:defRPr sz="2400">
                <a:latin typeface="Roboto Thin" charset="0"/>
                <a:ea typeface="Roboto Thin" charset="0"/>
              </a:defRPr>
            </a:lvl1pPr>
          </a:lstStyle>
          <a:p>
            <a:pPr lvl="0"/>
            <a:r>
              <a:rPr lang="en-GB" dirty="0"/>
              <a:t>Title description if necessary</a:t>
            </a:r>
          </a:p>
        </p:txBody>
      </p:sp>
    </p:spTree>
    <p:extLst>
      <p:ext uri="{BB962C8B-B14F-4D97-AF65-F5344CB8AC3E}">
        <p14:creationId xmlns:p14="http://schemas.microsoft.com/office/powerpoint/2010/main" val="401430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1269"/>
            <a:ext cx="10972800" cy="4525963"/>
          </a:xfrm>
        </p:spPr>
        <p:txBody>
          <a:bodyPr>
            <a:normAutofit/>
          </a:bodyPr>
          <a:lstStyle>
            <a:lvl1pPr>
              <a:defRPr sz="2400">
                <a:latin typeface="Roboto Thin" charset="0"/>
                <a:ea typeface="Roboto Thin" charset="0"/>
              </a:defRPr>
            </a:lvl1pPr>
            <a:lvl2pPr>
              <a:defRPr sz="2400">
                <a:latin typeface="Roboto Thin" charset="0"/>
                <a:ea typeface="Roboto Thin" charset="0"/>
              </a:defRPr>
            </a:lvl2pPr>
            <a:lvl3pPr>
              <a:defRPr sz="2400">
                <a:latin typeface="Roboto Thin" charset="0"/>
                <a:ea typeface="Roboto Thin" charset="0"/>
              </a:defRPr>
            </a:lvl3pPr>
            <a:lvl4pPr>
              <a:defRPr sz="2400">
                <a:latin typeface="Roboto Thin" charset="0"/>
                <a:ea typeface="Roboto Thin" charset="0"/>
              </a:defRPr>
            </a:lvl4pPr>
            <a:lvl5pPr>
              <a:defRPr sz="2400">
                <a:latin typeface="Roboto Thin" charset="0"/>
                <a:ea typeface="Roboto Thi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4" descr="divider-bg_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62" y="-8523"/>
            <a:ext cx="12285763" cy="563672"/>
          </a:xfrm>
          <a:prstGeom prst="rect">
            <a:avLst/>
          </a:prstGeom>
        </p:spPr>
      </p:pic>
      <p:sp>
        <p:nvSpPr>
          <p:cNvPr id="4" name="Text Placeholder 3"/>
          <p:cNvSpPr>
            <a:spLocks noGrp="1"/>
          </p:cNvSpPr>
          <p:nvPr>
            <p:ph type="body" sz="quarter" idx="10" hasCustomPrompt="1"/>
          </p:nvPr>
        </p:nvSpPr>
        <p:spPr>
          <a:xfrm>
            <a:off x="335293" y="35745"/>
            <a:ext cx="10945283" cy="476251"/>
          </a:xfrm>
        </p:spPr>
        <p:txBody>
          <a:bodyPr>
            <a:normAutofit/>
          </a:bodyPr>
          <a:lstStyle>
            <a:lvl1pPr marL="0" indent="0">
              <a:buNone/>
              <a:defRPr sz="2400">
                <a:solidFill>
                  <a:schemeClr val="bg1"/>
                </a:solidFill>
                <a:latin typeface="Roboto Thin" charset="0"/>
                <a:ea typeface="Roboto Thin" charset="0"/>
              </a:defRPr>
            </a:lvl1pPr>
          </a:lstStyle>
          <a:p>
            <a:pPr lvl="0"/>
            <a:r>
              <a:rPr lang="en-US" dirty="0"/>
              <a:t>Section Title</a:t>
            </a:r>
            <a:endParaRPr lang="en-GB" dirty="0"/>
          </a:p>
        </p:txBody>
      </p:sp>
    </p:spTree>
    <p:extLst>
      <p:ext uri="{BB962C8B-B14F-4D97-AF65-F5344CB8AC3E}">
        <p14:creationId xmlns:p14="http://schemas.microsoft.com/office/powerpoint/2010/main" val="2103269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6" name="Picture 5" descr="twitter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4092"/>
            <a:ext cx="12274397" cy="4602899"/>
          </a:xfrm>
          <a:prstGeom prst="rect">
            <a:avLst/>
          </a:prstGeom>
        </p:spPr>
      </p:pic>
      <p:sp>
        <p:nvSpPr>
          <p:cNvPr id="9" name="Text Placeholder 9"/>
          <p:cNvSpPr>
            <a:spLocks noGrp="1"/>
          </p:cNvSpPr>
          <p:nvPr>
            <p:ph type="body" sz="quarter" idx="10" hasCustomPrompt="1"/>
          </p:nvPr>
        </p:nvSpPr>
        <p:spPr>
          <a:xfrm>
            <a:off x="815413" y="566436"/>
            <a:ext cx="10657184" cy="936005"/>
          </a:xfrm>
        </p:spPr>
        <p:txBody>
          <a:bodyPr>
            <a:noAutofit/>
          </a:bodyPr>
          <a:lstStyle>
            <a:lvl1pPr marL="0" indent="0">
              <a:buNone/>
              <a:defRPr sz="4000">
                <a:solidFill>
                  <a:schemeClr val="bg1"/>
                </a:solidFill>
                <a:latin typeface="Roboto Thin" charset="0"/>
                <a:ea typeface="Roboto Thin" charset="0"/>
              </a:defRPr>
            </a:lvl1pPr>
            <a:lvl2pPr>
              <a:defRPr sz="4000">
                <a:solidFill>
                  <a:schemeClr val="bg1"/>
                </a:solidFill>
                <a:latin typeface="Roboto Thin" charset="0"/>
                <a:ea typeface="Roboto Thin" charset="0"/>
              </a:defRPr>
            </a:lvl2pPr>
            <a:lvl3pPr>
              <a:defRPr sz="4000">
                <a:solidFill>
                  <a:schemeClr val="bg1"/>
                </a:solidFill>
                <a:latin typeface="Roboto Thin" charset="0"/>
                <a:ea typeface="Roboto Thin" charset="0"/>
              </a:defRPr>
            </a:lvl3pPr>
            <a:lvl4pPr>
              <a:defRPr sz="4000">
                <a:solidFill>
                  <a:schemeClr val="bg1"/>
                </a:solidFill>
                <a:latin typeface="Roboto Thin" charset="0"/>
                <a:ea typeface="Roboto Thin" charset="0"/>
              </a:defRPr>
            </a:lvl4pPr>
            <a:lvl5pPr>
              <a:defRPr sz="4000">
                <a:solidFill>
                  <a:schemeClr val="bg1"/>
                </a:solidFill>
                <a:latin typeface="Roboto Thin" charset="0"/>
                <a:ea typeface="Roboto Thin" charset="0"/>
              </a:defRPr>
            </a:lvl5pPr>
          </a:lstStyle>
          <a:p>
            <a:pPr lvl="0"/>
            <a:r>
              <a:rPr lang="en-GB" dirty="0"/>
              <a:t>New Chapter Title</a:t>
            </a:r>
          </a:p>
        </p:txBody>
      </p:sp>
      <p:sp>
        <p:nvSpPr>
          <p:cNvPr id="10" name="Text Placeholder 11"/>
          <p:cNvSpPr>
            <a:spLocks noGrp="1"/>
          </p:cNvSpPr>
          <p:nvPr>
            <p:ph type="body" sz="quarter" idx="11" hasCustomPrompt="1"/>
          </p:nvPr>
        </p:nvSpPr>
        <p:spPr>
          <a:xfrm>
            <a:off x="2063554" y="4797152"/>
            <a:ext cx="8160444" cy="914400"/>
          </a:xfrm>
        </p:spPr>
        <p:txBody>
          <a:bodyPr>
            <a:normAutofit/>
          </a:bodyPr>
          <a:lstStyle>
            <a:lvl1pPr marL="0" indent="0" algn="ctr">
              <a:buNone/>
              <a:defRPr sz="2400">
                <a:latin typeface="Roboto Thin" charset="0"/>
                <a:ea typeface="Roboto Thin" charset="0"/>
              </a:defRPr>
            </a:lvl1pPr>
          </a:lstStyle>
          <a:p>
            <a:pPr lvl="0"/>
            <a:r>
              <a:rPr lang="en-GB" dirty="0"/>
              <a:t>Title description if necessary</a:t>
            </a:r>
          </a:p>
        </p:txBody>
      </p:sp>
    </p:spTree>
    <p:extLst>
      <p:ext uri="{BB962C8B-B14F-4D97-AF65-F5344CB8AC3E}">
        <p14:creationId xmlns:p14="http://schemas.microsoft.com/office/powerpoint/2010/main" val="3156786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1269"/>
            <a:ext cx="10972800" cy="4525963"/>
          </a:xfrm>
        </p:spPr>
        <p:txBody>
          <a:bodyPr>
            <a:normAutofit/>
          </a:bodyPr>
          <a:lstStyle>
            <a:lvl1pPr>
              <a:defRPr sz="2400">
                <a:latin typeface="Roboto Thin" charset="0"/>
                <a:ea typeface="Roboto Thin" charset="0"/>
              </a:defRPr>
            </a:lvl1pPr>
            <a:lvl2pPr>
              <a:defRPr sz="2400">
                <a:latin typeface="Roboto Thin" charset="0"/>
                <a:ea typeface="Roboto Thin" charset="0"/>
              </a:defRPr>
            </a:lvl2pPr>
            <a:lvl3pPr>
              <a:defRPr sz="2400">
                <a:latin typeface="Roboto Thin" charset="0"/>
                <a:ea typeface="Roboto Thin" charset="0"/>
              </a:defRPr>
            </a:lvl3pPr>
            <a:lvl4pPr>
              <a:defRPr sz="2400">
                <a:latin typeface="Roboto Thin" charset="0"/>
                <a:ea typeface="Roboto Thin" charset="0"/>
              </a:defRPr>
            </a:lvl4pPr>
            <a:lvl5pPr>
              <a:defRPr sz="2400">
                <a:latin typeface="Roboto Thin" charset="0"/>
                <a:ea typeface="Roboto Thi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4" descr="divider-bg_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206" y="1"/>
            <a:ext cx="12355763" cy="566884"/>
          </a:xfrm>
          <a:prstGeom prst="rect">
            <a:avLst/>
          </a:prstGeom>
        </p:spPr>
      </p:pic>
      <p:sp>
        <p:nvSpPr>
          <p:cNvPr id="9" name="Text Placeholder 3"/>
          <p:cNvSpPr>
            <a:spLocks noGrp="1"/>
          </p:cNvSpPr>
          <p:nvPr>
            <p:ph type="body" sz="quarter" idx="10" hasCustomPrompt="1"/>
          </p:nvPr>
        </p:nvSpPr>
        <p:spPr>
          <a:xfrm>
            <a:off x="335293" y="35745"/>
            <a:ext cx="10945283" cy="476251"/>
          </a:xfrm>
        </p:spPr>
        <p:txBody>
          <a:bodyPr>
            <a:normAutofit/>
          </a:bodyPr>
          <a:lstStyle>
            <a:lvl1pPr marL="0" indent="0">
              <a:buNone/>
              <a:defRPr sz="2400">
                <a:solidFill>
                  <a:schemeClr val="bg1"/>
                </a:solidFill>
                <a:latin typeface="Roboto Thin" charset="0"/>
                <a:ea typeface="Roboto Thin" charset="0"/>
              </a:defRPr>
            </a:lvl1pPr>
          </a:lstStyle>
          <a:p>
            <a:pPr lvl="0"/>
            <a:r>
              <a:rPr lang="en-US" dirty="0"/>
              <a:t>Section Title</a:t>
            </a:r>
            <a:endParaRPr lang="en-GB" dirty="0"/>
          </a:p>
        </p:txBody>
      </p:sp>
    </p:spTree>
    <p:extLst>
      <p:ext uri="{BB962C8B-B14F-4D97-AF65-F5344CB8AC3E}">
        <p14:creationId xmlns:p14="http://schemas.microsoft.com/office/powerpoint/2010/main" val="2975318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6" name="Picture 5" descr="twitter3.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4094"/>
            <a:ext cx="12274397" cy="4602899"/>
          </a:xfrm>
          <a:prstGeom prst="rect">
            <a:avLst/>
          </a:prstGeom>
        </p:spPr>
      </p:pic>
      <p:sp>
        <p:nvSpPr>
          <p:cNvPr id="9" name="Text Placeholder 9"/>
          <p:cNvSpPr>
            <a:spLocks noGrp="1"/>
          </p:cNvSpPr>
          <p:nvPr>
            <p:ph type="body" sz="quarter" idx="10" hasCustomPrompt="1"/>
          </p:nvPr>
        </p:nvSpPr>
        <p:spPr>
          <a:xfrm>
            <a:off x="815413" y="566436"/>
            <a:ext cx="10657184" cy="936005"/>
          </a:xfrm>
        </p:spPr>
        <p:txBody>
          <a:bodyPr>
            <a:noAutofit/>
          </a:bodyPr>
          <a:lstStyle>
            <a:lvl1pPr marL="0" indent="0">
              <a:buNone/>
              <a:defRPr sz="4000">
                <a:solidFill>
                  <a:schemeClr val="bg1"/>
                </a:solidFill>
                <a:latin typeface="Roboto Thin" charset="0"/>
                <a:ea typeface="Roboto Thin" charset="0"/>
              </a:defRPr>
            </a:lvl1pPr>
            <a:lvl2pPr>
              <a:defRPr sz="4000">
                <a:solidFill>
                  <a:schemeClr val="bg1"/>
                </a:solidFill>
                <a:latin typeface="Roboto Thin" charset="0"/>
                <a:ea typeface="Roboto Thin" charset="0"/>
              </a:defRPr>
            </a:lvl2pPr>
            <a:lvl3pPr>
              <a:defRPr sz="4000">
                <a:solidFill>
                  <a:schemeClr val="bg1"/>
                </a:solidFill>
                <a:latin typeface="Roboto Thin" charset="0"/>
                <a:ea typeface="Roboto Thin" charset="0"/>
              </a:defRPr>
            </a:lvl3pPr>
            <a:lvl4pPr>
              <a:defRPr sz="4000">
                <a:solidFill>
                  <a:schemeClr val="bg1"/>
                </a:solidFill>
                <a:latin typeface="Roboto Thin" charset="0"/>
                <a:ea typeface="Roboto Thin" charset="0"/>
              </a:defRPr>
            </a:lvl4pPr>
            <a:lvl5pPr>
              <a:defRPr sz="4000">
                <a:solidFill>
                  <a:schemeClr val="bg1"/>
                </a:solidFill>
                <a:latin typeface="Roboto Thin" charset="0"/>
                <a:ea typeface="Roboto Thin" charset="0"/>
              </a:defRPr>
            </a:lvl5pPr>
          </a:lstStyle>
          <a:p>
            <a:pPr lvl="0"/>
            <a:r>
              <a:rPr lang="en-GB" dirty="0"/>
              <a:t>New Chapter Title</a:t>
            </a:r>
          </a:p>
        </p:txBody>
      </p:sp>
      <p:sp>
        <p:nvSpPr>
          <p:cNvPr id="10" name="Text Placeholder 11"/>
          <p:cNvSpPr>
            <a:spLocks noGrp="1"/>
          </p:cNvSpPr>
          <p:nvPr>
            <p:ph type="body" sz="quarter" idx="11" hasCustomPrompt="1"/>
          </p:nvPr>
        </p:nvSpPr>
        <p:spPr>
          <a:xfrm>
            <a:off x="2063554" y="4797152"/>
            <a:ext cx="8160444" cy="914400"/>
          </a:xfrm>
        </p:spPr>
        <p:txBody>
          <a:bodyPr>
            <a:normAutofit/>
          </a:bodyPr>
          <a:lstStyle>
            <a:lvl1pPr marL="0" indent="0" algn="ctr">
              <a:buNone/>
              <a:defRPr sz="2400">
                <a:latin typeface="Roboto Thin" charset="0"/>
                <a:ea typeface="Roboto Thin" charset="0"/>
              </a:defRPr>
            </a:lvl1pPr>
          </a:lstStyle>
          <a:p>
            <a:pPr lvl="0"/>
            <a:r>
              <a:rPr lang="en-GB" dirty="0"/>
              <a:t>Title description if necessary</a:t>
            </a:r>
          </a:p>
        </p:txBody>
      </p:sp>
    </p:spTree>
    <p:extLst>
      <p:ext uri="{BB962C8B-B14F-4D97-AF65-F5344CB8AC3E}">
        <p14:creationId xmlns:p14="http://schemas.microsoft.com/office/powerpoint/2010/main" val="537136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1269"/>
            <a:ext cx="10972800" cy="4525963"/>
          </a:xfrm>
        </p:spPr>
        <p:txBody>
          <a:bodyPr>
            <a:normAutofit/>
          </a:bodyPr>
          <a:lstStyle>
            <a:lvl1pPr>
              <a:defRPr sz="2400">
                <a:latin typeface="Roboto Thin" charset="0"/>
                <a:ea typeface="Roboto Thin" charset="0"/>
              </a:defRPr>
            </a:lvl1pPr>
            <a:lvl2pPr>
              <a:defRPr sz="2400">
                <a:latin typeface="Roboto Thin" charset="0"/>
                <a:ea typeface="Roboto Thin" charset="0"/>
              </a:defRPr>
            </a:lvl2pPr>
            <a:lvl3pPr>
              <a:defRPr sz="2400">
                <a:latin typeface="Roboto Thin" charset="0"/>
                <a:ea typeface="Roboto Thin" charset="0"/>
              </a:defRPr>
            </a:lvl3pPr>
            <a:lvl4pPr>
              <a:defRPr sz="2400">
                <a:latin typeface="Roboto Thin" charset="0"/>
                <a:ea typeface="Roboto Thin" charset="0"/>
              </a:defRPr>
            </a:lvl4pPr>
            <a:lvl5pPr>
              <a:defRPr sz="2400">
                <a:latin typeface="Roboto Thin" charset="0"/>
                <a:ea typeface="Roboto Thi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4" descr="divider-bg_1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922" y="-25568"/>
            <a:ext cx="12446685" cy="571056"/>
          </a:xfrm>
          <a:prstGeom prst="rect">
            <a:avLst/>
          </a:prstGeom>
        </p:spPr>
      </p:pic>
      <p:sp>
        <p:nvSpPr>
          <p:cNvPr id="9" name="Text Placeholder 3"/>
          <p:cNvSpPr>
            <a:spLocks noGrp="1"/>
          </p:cNvSpPr>
          <p:nvPr>
            <p:ph type="body" sz="quarter" idx="10" hasCustomPrompt="1"/>
          </p:nvPr>
        </p:nvSpPr>
        <p:spPr>
          <a:xfrm>
            <a:off x="335293" y="35745"/>
            <a:ext cx="10945283" cy="476251"/>
          </a:xfrm>
        </p:spPr>
        <p:txBody>
          <a:bodyPr>
            <a:normAutofit/>
          </a:bodyPr>
          <a:lstStyle>
            <a:lvl1pPr marL="0" indent="0">
              <a:buNone/>
              <a:defRPr sz="2400">
                <a:solidFill>
                  <a:schemeClr val="bg1"/>
                </a:solidFill>
                <a:latin typeface="Roboto Thin" charset="0"/>
                <a:ea typeface="Roboto Thin" charset="0"/>
              </a:defRPr>
            </a:lvl1pPr>
          </a:lstStyle>
          <a:p>
            <a:pPr lvl="0"/>
            <a:r>
              <a:rPr lang="en-US" dirty="0"/>
              <a:t>Section Title</a:t>
            </a:r>
            <a:endParaRPr lang="en-GB" dirty="0"/>
          </a:p>
        </p:txBody>
      </p:sp>
    </p:spTree>
    <p:extLst>
      <p:ext uri="{BB962C8B-B14F-4D97-AF65-F5344CB8AC3E}">
        <p14:creationId xmlns:p14="http://schemas.microsoft.com/office/powerpoint/2010/main" val="1323424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C7EF4AC-9E43-4536-9E63-28A01B60B991}"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1305123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6" name="Picture 5" descr="twitter4.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4094"/>
            <a:ext cx="12274397" cy="4602899"/>
          </a:xfrm>
          <a:prstGeom prst="rect">
            <a:avLst/>
          </a:prstGeom>
        </p:spPr>
      </p:pic>
      <p:sp>
        <p:nvSpPr>
          <p:cNvPr id="9" name="Text Placeholder 9"/>
          <p:cNvSpPr>
            <a:spLocks noGrp="1"/>
          </p:cNvSpPr>
          <p:nvPr>
            <p:ph type="body" sz="quarter" idx="10" hasCustomPrompt="1"/>
          </p:nvPr>
        </p:nvSpPr>
        <p:spPr>
          <a:xfrm>
            <a:off x="815413" y="566436"/>
            <a:ext cx="10657184" cy="936005"/>
          </a:xfrm>
        </p:spPr>
        <p:txBody>
          <a:bodyPr>
            <a:noAutofit/>
          </a:bodyPr>
          <a:lstStyle>
            <a:lvl1pPr marL="0" indent="0">
              <a:buNone/>
              <a:defRPr sz="4000">
                <a:solidFill>
                  <a:schemeClr val="bg1"/>
                </a:solidFill>
                <a:latin typeface="Roboto Thin" charset="0"/>
                <a:ea typeface="Roboto Thin" charset="0"/>
              </a:defRPr>
            </a:lvl1pPr>
            <a:lvl2pPr>
              <a:defRPr sz="4000">
                <a:solidFill>
                  <a:schemeClr val="bg1"/>
                </a:solidFill>
                <a:latin typeface="Roboto Thin" charset="0"/>
                <a:ea typeface="Roboto Thin" charset="0"/>
              </a:defRPr>
            </a:lvl2pPr>
            <a:lvl3pPr>
              <a:defRPr sz="4000">
                <a:solidFill>
                  <a:schemeClr val="bg1"/>
                </a:solidFill>
                <a:latin typeface="Roboto Thin" charset="0"/>
                <a:ea typeface="Roboto Thin" charset="0"/>
              </a:defRPr>
            </a:lvl3pPr>
            <a:lvl4pPr>
              <a:defRPr sz="4000">
                <a:solidFill>
                  <a:schemeClr val="bg1"/>
                </a:solidFill>
                <a:latin typeface="Roboto Thin" charset="0"/>
                <a:ea typeface="Roboto Thin" charset="0"/>
              </a:defRPr>
            </a:lvl4pPr>
            <a:lvl5pPr>
              <a:defRPr sz="4000">
                <a:solidFill>
                  <a:schemeClr val="bg1"/>
                </a:solidFill>
                <a:latin typeface="Roboto Thin" charset="0"/>
                <a:ea typeface="Roboto Thin" charset="0"/>
              </a:defRPr>
            </a:lvl5pPr>
          </a:lstStyle>
          <a:p>
            <a:pPr lvl="0"/>
            <a:r>
              <a:rPr lang="en-GB" dirty="0"/>
              <a:t>New Chapter Title</a:t>
            </a:r>
          </a:p>
        </p:txBody>
      </p:sp>
      <p:sp>
        <p:nvSpPr>
          <p:cNvPr id="10" name="Text Placeholder 11"/>
          <p:cNvSpPr>
            <a:spLocks noGrp="1"/>
          </p:cNvSpPr>
          <p:nvPr>
            <p:ph type="body" sz="quarter" idx="11" hasCustomPrompt="1"/>
          </p:nvPr>
        </p:nvSpPr>
        <p:spPr>
          <a:xfrm>
            <a:off x="2063554" y="4797152"/>
            <a:ext cx="8160444" cy="914400"/>
          </a:xfrm>
        </p:spPr>
        <p:txBody>
          <a:bodyPr>
            <a:normAutofit/>
          </a:bodyPr>
          <a:lstStyle>
            <a:lvl1pPr marL="0" indent="0" algn="ctr">
              <a:buNone/>
              <a:defRPr sz="2400">
                <a:latin typeface="Roboto Thin" charset="0"/>
                <a:ea typeface="Roboto Thin" charset="0"/>
              </a:defRPr>
            </a:lvl1pPr>
          </a:lstStyle>
          <a:p>
            <a:pPr lvl="0"/>
            <a:r>
              <a:rPr lang="en-GB" dirty="0"/>
              <a:t>Title description if necessary</a:t>
            </a:r>
          </a:p>
        </p:txBody>
      </p:sp>
    </p:spTree>
    <p:extLst>
      <p:ext uri="{BB962C8B-B14F-4D97-AF65-F5344CB8AC3E}">
        <p14:creationId xmlns:p14="http://schemas.microsoft.com/office/powerpoint/2010/main" val="422286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1269"/>
            <a:ext cx="10972800" cy="4525963"/>
          </a:xfrm>
        </p:spPr>
        <p:txBody>
          <a:bodyPr>
            <a:normAutofit/>
          </a:bodyPr>
          <a:lstStyle>
            <a:lvl1pPr>
              <a:defRPr sz="2400">
                <a:latin typeface="Roboto Thin" charset="0"/>
                <a:ea typeface="Roboto Thin" charset="0"/>
              </a:defRPr>
            </a:lvl1pPr>
            <a:lvl2pPr>
              <a:defRPr sz="2400">
                <a:latin typeface="Roboto Thin" charset="0"/>
                <a:ea typeface="Roboto Thin" charset="0"/>
              </a:defRPr>
            </a:lvl2pPr>
            <a:lvl3pPr>
              <a:defRPr sz="2400">
                <a:latin typeface="Roboto Thin" charset="0"/>
                <a:ea typeface="Roboto Thin" charset="0"/>
              </a:defRPr>
            </a:lvl3pPr>
            <a:lvl4pPr>
              <a:defRPr sz="2400">
                <a:latin typeface="Roboto Thin" charset="0"/>
                <a:ea typeface="Roboto Thin" charset="0"/>
              </a:defRPr>
            </a:lvl4pPr>
            <a:lvl5pPr>
              <a:defRPr sz="2400">
                <a:latin typeface="Roboto Thin" charset="0"/>
                <a:ea typeface="Roboto Thi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divider-bg_0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206" y="1"/>
            <a:ext cx="12355763" cy="566884"/>
          </a:xfrm>
          <a:prstGeom prst="rect">
            <a:avLst/>
          </a:prstGeom>
        </p:spPr>
      </p:pic>
      <p:sp>
        <p:nvSpPr>
          <p:cNvPr id="6" name="Text Placeholder 3"/>
          <p:cNvSpPr>
            <a:spLocks noGrp="1"/>
          </p:cNvSpPr>
          <p:nvPr>
            <p:ph type="body" sz="quarter" idx="10" hasCustomPrompt="1"/>
          </p:nvPr>
        </p:nvSpPr>
        <p:spPr>
          <a:xfrm>
            <a:off x="335293" y="35745"/>
            <a:ext cx="10945283" cy="476251"/>
          </a:xfrm>
        </p:spPr>
        <p:txBody>
          <a:bodyPr>
            <a:normAutofit/>
          </a:bodyPr>
          <a:lstStyle>
            <a:lvl1pPr marL="0" indent="0">
              <a:buNone/>
              <a:defRPr sz="2400">
                <a:solidFill>
                  <a:schemeClr val="bg1"/>
                </a:solidFill>
                <a:latin typeface="Roboto Thin" charset="0"/>
                <a:ea typeface="Roboto Thin" charset="0"/>
              </a:defRPr>
            </a:lvl1pPr>
          </a:lstStyle>
          <a:p>
            <a:pPr lvl="0"/>
            <a:r>
              <a:rPr lang="en-US" dirty="0"/>
              <a:t>Section Title</a:t>
            </a:r>
            <a:endParaRPr lang="en-GB" dirty="0"/>
          </a:p>
        </p:txBody>
      </p:sp>
    </p:spTree>
    <p:extLst>
      <p:ext uri="{BB962C8B-B14F-4D97-AF65-F5344CB8AC3E}">
        <p14:creationId xmlns:p14="http://schemas.microsoft.com/office/powerpoint/2010/main" val="260546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793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cSld name="1_Blank">
    <p:bg>
      <p:bgRef idx="1002">
        <a:schemeClr val="bg1"/>
      </p:bgRef>
    </p:bg>
    <p:spTree>
      <p:nvGrpSpPr>
        <p:cNvPr id="1" name=""/>
        <p:cNvGrpSpPr/>
        <p:nvPr/>
      </p:nvGrpSpPr>
      <p:grpSpPr>
        <a:xfrm>
          <a:off x="0" y="0"/>
          <a:ext cx="0" cy="0"/>
          <a:chOff x="0" y="0"/>
          <a:chExt cx="0" cy="0"/>
        </a:xfrm>
      </p:grpSpPr>
      <p:pic>
        <p:nvPicPr>
          <p:cNvPr id="2" name="Picture 1" descr="api-academy-logo-small.png"/>
          <p:cNvPicPr>
            <a:picLocks noChangeAspect="1"/>
          </p:cNvPicPr>
          <p:nvPr userDrawn="1"/>
        </p:nvPicPr>
        <p:blipFill>
          <a:blip r:embed="rId2" cstate="print">
            <a:duotone>
              <a:prstClr val="black"/>
              <a:schemeClr val="accent3">
                <a:tint val="45000"/>
                <a:satMod val="400000"/>
              </a:schemeClr>
            </a:duotone>
          </a:blip>
          <a:stretch>
            <a:fillRect/>
          </a:stretch>
        </p:blipFill>
        <p:spPr>
          <a:xfrm rot="1383098">
            <a:off x="11310696" y="6190329"/>
            <a:ext cx="826576" cy="609600"/>
          </a:xfrm>
          <a:prstGeom prst="rect">
            <a:avLst/>
          </a:prstGeom>
        </p:spPr>
      </p:pic>
    </p:spTree>
    <p:extLst>
      <p:ext uri="{BB962C8B-B14F-4D97-AF65-F5344CB8AC3E}">
        <p14:creationId xmlns:p14="http://schemas.microsoft.com/office/powerpoint/2010/main" val="600458514"/>
      </p:ext>
    </p:extLst>
  </p:cSld>
  <p:clrMapOvr>
    <a:overrideClrMapping bg1="lt1" tx1="dk1" bg2="lt2" tx2="dk2" accent1="accent1" accent2="accent2" accent3="accent3" accent4="accent4" accent5="accent5" accent6="accent6" hlink="hlink" folHlink="folHlink"/>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067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18088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186628"/>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5"/>
            <a:ext cx="10515600" cy="132503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28472480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7" name="Content Placeholder 2"/>
          <p:cNvSpPr>
            <a:spLocks noGrp="1"/>
          </p:cNvSpPr>
          <p:nvPr>
            <p:ph sz="half" idx="1"/>
          </p:nvPr>
        </p:nvSpPr>
        <p:spPr bwMode="gray">
          <a:xfrm>
            <a:off x="500919" y="1395004"/>
            <a:ext cx="10966643" cy="4513783"/>
          </a:xfrm>
          <a:prstGeom prst="rect">
            <a:avLst/>
          </a:prstGeom>
        </p:spPr>
        <p:txBody>
          <a:bodyPr/>
          <a:lstStyle>
            <a:lvl1pPr>
              <a:lnSpc>
                <a:spcPts val="3840"/>
              </a:lnSpc>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58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14575" y="210314"/>
            <a:ext cx="10972800" cy="609334"/>
          </a:xfrm>
        </p:spPr>
        <p:txBody>
          <a:bodyPr/>
          <a:lstStyle/>
          <a:p>
            <a:r>
              <a:rPr lang="en-US"/>
              <a:t>Click to edit Master title style</a:t>
            </a:r>
          </a:p>
        </p:txBody>
      </p:sp>
    </p:spTree>
    <p:extLst>
      <p:ext uri="{BB962C8B-B14F-4D97-AF65-F5344CB8AC3E}">
        <p14:creationId xmlns:p14="http://schemas.microsoft.com/office/powerpoint/2010/main" val="179553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7EF4AC-9E43-4536-9E63-28A01B60B991}" type="datetimeFigureOut">
              <a:rPr lang="en-GB" smtClean="0"/>
              <a:t>05/11/2016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752563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6039" y="210314"/>
            <a:ext cx="10972800" cy="609334"/>
          </a:xfrm>
        </p:spPr>
        <p:txBody>
          <a:bodyPr>
            <a:spAutoFit/>
          </a:bodyPr>
          <a:lstStyle>
            <a:lvl1pPr>
              <a:defRPr/>
            </a:lvl1pPr>
          </a:lstStyle>
          <a:p>
            <a:r>
              <a:rPr lang="en-US" dirty="0"/>
              <a:t>Title - Title Case, Calibri 28 </a:t>
            </a:r>
            <a:r>
              <a:rPr lang="en-US" dirty="0" err="1"/>
              <a:t>Pt</a:t>
            </a:r>
            <a:endParaRPr lang="en-US" dirty="0"/>
          </a:p>
        </p:txBody>
      </p:sp>
      <p:sp>
        <p:nvSpPr>
          <p:cNvPr id="7" name="Content Placeholder 2"/>
          <p:cNvSpPr>
            <a:spLocks noGrp="1"/>
          </p:cNvSpPr>
          <p:nvPr>
            <p:ph sz="half" idx="1"/>
          </p:nvPr>
        </p:nvSpPr>
        <p:spPr bwMode="gray">
          <a:xfrm>
            <a:off x="500376" y="1395004"/>
            <a:ext cx="10966643" cy="4513783"/>
          </a:xfrm>
          <a:prstGeom prst="rect">
            <a:avLst/>
          </a:prstGeom>
        </p:spPr>
        <p:txBody>
          <a:bodyPr/>
          <a:lstStyle>
            <a:lvl1pPr>
              <a:lnSpc>
                <a:spcPts val="3840"/>
              </a:lnSpc>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5"/>
          <p:cNvSpPr>
            <a:spLocks noGrp="1"/>
          </p:cNvSpPr>
          <p:nvPr>
            <p:ph sz="quarter" idx="11" hasCustomPrompt="1"/>
          </p:nvPr>
        </p:nvSpPr>
        <p:spPr bwMode="gray">
          <a:xfrm>
            <a:off x="519430" y="865881"/>
            <a:ext cx="10966028" cy="338555"/>
          </a:xfrm>
        </p:spPr>
        <p:txBody>
          <a:bodyPr vert="horz" lIns="91440" tIns="0" rIns="91440" bIns="0" rtlCol="0" anchor="t">
            <a:spAutoFit/>
          </a:bodyPr>
          <a:lstStyle>
            <a:lvl1pPr marL="0" indent="0" algn="l" defTabSz="609585" rtl="0" eaLnBrk="1" latinLnBrk="0" hangingPunct="1">
              <a:lnSpc>
                <a:spcPct val="90000"/>
              </a:lnSpc>
              <a:spcBef>
                <a:spcPct val="0"/>
              </a:spcBef>
              <a:buNone/>
              <a:defRPr lang="en-US" sz="2400" b="0" kern="1200" smtClean="0">
                <a:solidFill>
                  <a:schemeClr val="tx1"/>
                </a:solidFill>
                <a:latin typeface="+mj-lt"/>
                <a:ea typeface="+mj-ea"/>
                <a:cs typeface="+mj-cs"/>
              </a:defRPr>
            </a:lvl1pPr>
            <a:lvl2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2pPr>
            <a:lvl3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3pPr>
            <a:lvl4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4pPr>
            <a:lvl5pPr algn="l" defTabSz="609585" rtl="0" eaLnBrk="1" latinLnBrk="0" hangingPunct="1">
              <a:lnSpc>
                <a:spcPct val="90000"/>
              </a:lnSpc>
              <a:spcBef>
                <a:spcPct val="0"/>
              </a:spcBef>
              <a:buNone/>
              <a:defRPr lang="en-US" sz="3733"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Tree>
    <p:extLst>
      <p:ext uri="{BB962C8B-B14F-4D97-AF65-F5344CB8AC3E}">
        <p14:creationId xmlns:p14="http://schemas.microsoft.com/office/powerpoint/2010/main" val="12578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7" name="Content Placeholder 2"/>
          <p:cNvSpPr>
            <a:spLocks noGrp="1"/>
          </p:cNvSpPr>
          <p:nvPr>
            <p:ph sz="half" idx="1"/>
          </p:nvPr>
        </p:nvSpPr>
        <p:spPr bwMode="gray">
          <a:xfrm>
            <a:off x="612679" y="2193097"/>
            <a:ext cx="10966643" cy="3730399"/>
          </a:xfrm>
          <a:prstGeom prst="rect">
            <a:avLst/>
          </a:prstGeom>
        </p:spPr>
        <p:txBody>
          <a:bodyPr/>
          <a:lstStyle>
            <a:lvl1pPr>
              <a:lnSpc>
                <a:spcPts val="3840"/>
              </a:lnSpc>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bwMode="gray">
          <a:xfrm>
            <a:off x="609600" y="1611751"/>
            <a:ext cx="10972800" cy="423283"/>
          </a:xfrm>
          <a:solidFill>
            <a:schemeClr val="accent3"/>
          </a:solidFill>
        </p:spPr>
        <p:txBody>
          <a:bodyPr tIns="91440" bIns="91440" anchor="ctr" anchorCtr="0"/>
          <a:lstStyle>
            <a:lvl1pPr marL="0" indent="0" algn="ctr">
              <a:lnSpc>
                <a:spcPct val="100000"/>
              </a:lnSpc>
              <a:spcBef>
                <a:spcPts val="0"/>
              </a:spcBef>
              <a:spcAft>
                <a:spcPts val="0"/>
              </a:spcAft>
              <a:buNone/>
              <a:defRPr sz="1867" b="1">
                <a:solidFill>
                  <a:schemeClr val="bg1"/>
                </a:solidFill>
              </a:defRPr>
            </a:lvl1pPr>
          </a:lstStyle>
          <a:p>
            <a:pPr lvl="0"/>
            <a:r>
              <a:rPr lang="en-US" dirty="0"/>
              <a:t>HIGHLIGHTED TEXT IF NEEDED – UPPERCASE</a:t>
            </a:r>
          </a:p>
        </p:txBody>
      </p:sp>
    </p:spTree>
    <p:extLst>
      <p:ext uri="{BB962C8B-B14F-4D97-AF65-F5344CB8AC3E}">
        <p14:creationId xmlns:p14="http://schemas.microsoft.com/office/powerpoint/2010/main" val="327770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99869" y="210314"/>
            <a:ext cx="10972800" cy="535531"/>
          </a:xfrm>
          <a:solidFill>
            <a:schemeClr val="accent3"/>
          </a:solidFill>
        </p:spPr>
        <p:txBody>
          <a:bodyPr/>
          <a:lstStyle>
            <a:lvl1pPr>
              <a:defRPr sz="3200">
                <a:solidFill>
                  <a:schemeClr val="bg1"/>
                </a:solidFill>
              </a:defRPr>
            </a:lvl1pPr>
          </a:lstStyle>
          <a:p>
            <a:r>
              <a:rPr lang="en-US" dirty="0"/>
              <a:t>Title - Title Case, Calibri 28 Pt</a:t>
            </a:r>
          </a:p>
        </p:txBody>
      </p:sp>
      <p:sp>
        <p:nvSpPr>
          <p:cNvPr id="7" name="Content Placeholder 2"/>
          <p:cNvSpPr>
            <a:spLocks noGrp="1"/>
          </p:cNvSpPr>
          <p:nvPr>
            <p:ph sz="half" idx="1"/>
          </p:nvPr>
        </p:nvSpPr>
        <p:spPr bwMode="gray">
          <a:xfrm>
            <a:off x="612679" y="1123873"/>
            <a:ext cx="10966643" cy="4799623"/>
          </a:xfrm>
          <a:prstGeom prst="rect">
            <a:avLst/>
          </a:prstGeom>
        </p:spPr>
        <p:txBody>
          <a:bodyPr/>
          <a:lstStyle>
            <a:lvl1pPr>
              <a:lnSpc>
                <a:spcPts val="3840"/>
              </a:lnSpc>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465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99869" y="210314"/>
            <a:ext cx="10972800" cy="535531"/>
          </a:xfrm>
          <a:solidFill>
            <a:schemeClr val="accent3"/>
          </a:solidFill>
        </p:spPr>
        <p:txBody>
          <a:bodyPr/>
          <a:lstStyle>
            <a:lvl1pPr>
              <a:defRPr sz="3200">
                <a:solidFill>
                  <a:schemeClr val="bg1"/>
                </a:solidFill>
              </a:defRPr>
            </a:lvl1pPr>
          </a:lstStyle>
          <a:p>
            <a:r>
              <a:rPr lang="en-US" dirty="0"/>
              <a:t>Title - Title Case, Calibri 28 Pt</a:t>
            </a:r>
          </a:p>
        </p:txBody>
      </p:sp>
    </p:spTree>
    <p:extLst>
      <p:ext uri="{BB962C8B-B14F-4D97-AF65-F5344CB8AC3E}">
        <p14:creationId xmlns:p14="http://schemas.microsoft.com/office/powerpoint/2010/main" val="300569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6039" y="210314"/>
            <a:ext cx="10972800" cy="609334"/>
          </a:xfrm>
        </p:spPr>
        <p:txBody>
          <a:bodyPr>
            <a:spAutoFit/>
          </a:bodyPr>
          <a:lstStyle>
            <a:lvl1pPr>
              <a:defRPr/>
            </a:lvl1pPr>
          </a:lstStyle>
          <a:p>
            <a:r>
              <a:rPr lang="en-US" dirty="0"/>
              <a:t>Title - Title Case, Calibri 28 </a:t>
            </a:r>
            <a:r>
              <a:rPr lang="en-US" dirty="0" err="1"/>
              <a:t>Pt</a:t>
            </a:r>
            <a:endParaRPr lang="en-US" dirty="0"/>
          </a:p>
        </p:txBody>
      </p:sp>
      <p:sp>
        <p:nvSpPr>
          <p:cNvPr id="7" name="Content Placeholder 2"/>
          <p:cNvSpPr>
            <a:spLocks noGrp="1"/>
          </p:cNvSpPr>
          <p:nvPr>
            <p:ph sz="half" idx="1"/>
          </p:nvPr>
        </p:nvSpPr>
        <p:spPr bwMode="gray">
          <a:xfrm>
            <a:off x="612679" y="2193097"/>
            <a:ext cx="10966643" cy="3730399"/>
          </a:xfrm>
          <a:prstGeom prst="rect">
            <a:avLst/>
          </a:prstGeom>
        </p:spPr>
        <p:txBody>
          <a:bodyPr/>
          <a:lstStyle>
            <a:lvl1pPr>
              <a:lnSpc>
                <a:spcPts val="3840"/>
              </a:lnSpc>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5"/>
          <p:cNvSpPr>
            <a:spLocks noGrp="1"/>
          </p:cNvSpPr>
          <p:nvPr>
            <p:ph sz="quarter" idx="11" hasCustomPrompt="1"/>
          </p:nvPr>
        </p:nvSpPr>
        <p:spPr bwMode="gray">
          <a:xfrm>
            <a:off x="519430" y="865881"/>
            <a:ext cx="10966028" cy="338555"/>
          </a:xfrm>
        </p:spPr>
        <p:txBody>
          <a:bodyPr vert="horz" lIns="91440" tIns="0" rIns="91440" bIns="0" rtlCol="0" anchor="t">
            <a:spAutoFit/>
          </a:bodyPr>
          <a:lstStyle>
            <a:lvl1pPr marL="0" indent="0" algn="l" defTabSz="609585" rtl="0" eaLnBrk="1" latinLnBrk="0" hangingPunct="1">
              <a:lnSpc>
                <a:spcPct val="90000"/>
              </a:lnSpc>
              <a:spcBef>
                <a:spcPct val="0"/>
              </a:spcBef>
              <a:buNone/>
              <a:defRPr lang="en-US" sz="2400" b="0" kern="1200" smtClean="0">
                <a:solidFill>
                  <a:schemeClr val="tx1"/>
                </a:solidFill>
                <a:latin typeface="+mj-lt"/>
                <a:ea typeface="+mj-ea"/>
                <a:cs typeface="+mj-cs"/>
              </a:defRPr>
            </a:lvl1pPr>
            <a:lvl2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2pPr>
            <a:lvl3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3pPr>
            <a:lvl4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4pPr>
            <a:lvl5pPr algn="l" defTabSz="609585" rtl="0" eaLnBrk="1" latinLnBrk="0" hangingPunct="1">
              <a:lnSpc>
                <a:spcPct val="90000"/>
              </a:lnSpc>
              <a:spcBef>
                <a:spcPct val="0"/>
              </a:spcBef>
              <a:buNone/>
              <a:defRPr lang="en-US" sz="3733"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
        <p:nvSpPr>
          <p:cNvPr id="6" name="Text Placeholder 5"/>
          <p:cNvSpPr>
            <a:spLocks noGrp="1"/>
          </p:cNvSpPr>
          <p:nvPr>
            <p:ph type="body" sz="quarter" idx="10" hasCustomPrompt="1"/>
          </p:nvPr>
        </p:nvSpPr>
        <p:spPr bwMode="gray">
          <a:xfrm>
            <a:off x="609600" y="1611751"/>
            <a:ext cx="10972800" cy="423283"/>
          </a:xfrm>
          <a:solidFill>
            <a:schemeClr val="accent3"/>
          </a:solidFill>
        </p:spPr>
        <p:txBody>
          <a:bodyPr tIns="91440" bIns="91440" anchor="ctr" anchorCtr="0"/>
          <a:lstStyle>
            <a:lvl1pPr marL="0" indent="0" algn="ctr">
              <a:lnSpc>
                <a:spcPct val="100000"/>
              </a:lnSpc>
              <a:spcBef>
                <a:spcPts val="0"/>
              </a:spcBef>
              <a:spcAft>
                <a:spcPts val="0"/>
              </a:spcAft>
              <a:buNone/>
              <a:defRPr sz="1867" b="1">
                <a:solidFill>
                  <a:schemeClr val="bg1"/>
                </a:solidFill>
              </a:defRPr>
            </a:lvl1pPr>
          </a:lstStyle>
          <a:p>
            <a:pPr lvl="0"/>
            <a:r>
              <a:rPr lang="en-US" dirty="0"/>
              <a:t>HIGHLIGHTED TEXT IF NEEDED – UPPERCASE</a:t>
            </a:r>
          </a:p>
        </p:txBody>
      </p:sp>
    </p:spTree>
    <p:extLst>
      <p:ext uri="{BB962C8B-B14F-4D97-AF65-F5344CB8AC3E}">
        <p14:creationId xmlns:p14="http://schemas.microsoft.com/office/powerpoint/2010/main" val="230002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7" name="Content Placeholder 2"/>
          <p:cNvSpPr>
            <a:spLocks noGrp="1"/>
          </p:cNvSpPr>
          <p:nvPr>
            <p:ph sz="half" idx="1"/>
          </p:nvPr>
        </p:nvSpPr>
        <p:spPr bwMode="gray">
          <a:xfrm>
            <a:off x="3412931" y="1645921"/>
            <a:ext cx="8221301" cy="3864864"/>
          </a:xfrm>
          <a:prstGeom prst="rect">
            <a:avLst/>
          </a:prstGeom>
        </p:spPr>
        <p:txBody>
          <a:bodyPr/>
          <a:lstStyle>
            <a:lvl1pPr marL="0" indent="0">
              <a:lnSpc>
                <a:spcPts val="3840"/>
              </a:lnSpc>
              <a:buNone/>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txBox="1">
            <a:spLocks/>
          </p:cNvSpPr>
          <p:nvPr userDrawn="1"/>
        </p:nvSpPr>
        <p:spPr bwMode="gray">
          <a:xfrm>
            <a:off x="660293" y="1400275"/>
            <a:ext cx="2621280" cy="4256732"/>
          </a:xfrm>
          <a:prstGeom prst="rect">
            <a:avLst/>
          </a:prstGeom>
          <a:solidFill>
            <a:srgbClr val="22475C"/>
          </a:solidFill>
        </p:spPr>
        <p:txBody>
          <a:bodyPr lIns="243840" tIns="304800" rIns="24384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1867" dirty="0">
              <a:solidFill>
                <a:schemeClr val="bg1"/>
              </a:solidFill>
            </a:endParaRPr>
          </a:p>
        </p:txBody>
      </p:sp>
      <p:cxnSp>
        <p:nvCxnSpPr>
          <p:cNvPr id="5" name="Straight Connector 4"/>
          <p:cNvCxnSpPr/>
          <p:nvPr userDrawn="1"/>
        </p:nvCxnSpPr>
        <p:spPr bwMode="gray">
          <a:xfrm>
            <a:off x="660293" y="1412051"/>
            <a:ext cx="2622416"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0" hasCustomPrompt="1"/>
          </p:nvPr>
        </p:nvSpPr>
        <p:spPr bwMode="gray">
          <a:xfrm>
            <a:off x="782320" y="1645922"/>
            <a:ext cx="2499253" cy="1168399"/>
          </a:xfrm>
        </p:spPr>
        <p:txBody>
          <a:bodyPr/>
          <a:lstStyle>
            <a:lvl1pPr marL="0" indent="0">
              <a:lnSpc>
                <a:spcPct val="100000"/>
              </a:lnSpc>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Presenter Name</a:t>
            </a:r>
          </a:p>
        </p:txBody>
      </p:sp>
      <p:sp>
        <p:nvSpPr>
          <p:cNvPr id="9" name="Text Placeholder 8"/>
          <p:cNvSpPr>
            <a:spLocks noGrp="1"/>
          </p:cNvSpPr>
          <p:nvPr>
            <p:ph type="body" sz="quarter" idx="11" hasCustomPrompt="1"/>
          </p:nvPr>
        </p:nvSpPr>
        <p:spPr bwMode="gray">
          <a:xfrm>
            <a:off x="782320" y="2854962"/>
            <a:ext cx="2499253" cy="782319"/>
          </a:xfrm>
        </p:spPr>
        <p:txBody>
          <a:bodyPr/>
          <a:lstStyle>
            <a:lvl1pPr marL="0" indent="0">
              <a:lnSpc>
                <a:spcPct val="100000"/>
              </a:lnSpc>
              <a:spcBef>
                <a:spcPts val="0"/>
              </a:spcBef>
              <a:spcAft>
                <a:spcPts val="267"/>
              </a:spcAft>
              <a:buNone/>
              <a:defRPr sz="1867">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Company</a:t>
            </a:r>
          </a:p>
          <a:p>
            <a:pPr lvl="0"/>
            <a:r>
              <a:rPr lang="en-US" dirty="0"/>
              <a:t>Title</a:t>
            </a:r>
          </a:p>
        </p:txBody>
      </p:sp>
    </p:spTree>
    <p:extLst>
      <p:ext uri="{BB962C8B-B14F-4D97-AF65-F5344CB8AC3E}">
        <p14:creationId xmlns:p14="http://schemas.microsoft.com/office/powerpoint/2010/main" val="252247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13" name="Group 12"/>
          <p:cNvGrpSpPr/>
          <p:nvPr userDrawn="1"/>
        </p:nvGrpSpPr>
        <p:grpSpPr bwMode="gray">
          <a:xfrm>
            <a:off x="608461" y="2359212"/>
            <a:ext cx="2622416" cy="2639917"/>
            <a:chOff x="456346" y="1769409"/>
            <a:chExt cx="1966812" cy="1979938"/>
          </a:xfrm>
        </p:grpSpPr>
        <p:sp>
          <p:nvSpPr>
            <p:cNvPr id="11" name="Content Placeholder 2"/>
            <p:cNvSpPr txBox="1">
              <a:spLocks/>
            </p:cNvSpPr>
            <p:nvPr userDrawn="1"/>
          </p:nvSpPr>
          <p:spPr bwMode="gray">
            <a:xfrm>
              <a:off x="457198" y="1769409"/>
              <a:ext cx="1965960" cy="1979938"/>
            </a:xfrm>
            <a:prstGeom prst="rect">
              <a:avLst/>
            </a:prstGeom>
            <a:solidFill>
              <a:srgbClr val="22475C"/>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12" name="Straight Connector 11"/>
            <p:cNvCxnSpPr/>
            <p:nvPr userDrawn="1"/>
          </p:nvCxnSpPr>
          <p:spPr bwMode="gray">
            <a:xfrm>
              <a:off x="456346" y="1780592"/>
              <a:ext cx="196681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5" name="Text Placeholder 5"/>
          <p:cNvSpPr>
            <a:spLocks noGrp="1"/>
          </p:cNvSpPr>
          <p:nvPr>
            <p:ph type="body" sz="quarter" idx="10" hasCustomPrompt="1"/>
          </p:nvPr>
        </p:nvSpPr>
        <p:spPr bwMode="gray">
          <a:xfrm>
            <a:off x="731520" y="2600962"/>
            <a:ext cx="2499253" cy="741679"/>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Demo Name</a:t>
            </a:r>
          </a:p>
        </p:txBody>
      </p:sp>
      <p:sp>
        <p:nvSpPr>
          <p:cNvPr id="6" name="Text Placeholder 8"/>
          <p:cNvSpPr>
            <a:spLocks noGrp="1"/>
          </p:cNvSpPr>
          <p:nvPr>
            <p:ph type="body" sz="quarter" idx="11" hasCustomPrompt="1"/>
          </p:nvPr>
        </p:nvSpPr>
        <p:spPr bwMode="gray">
          <a:xfrm>
            <a:off x="731520" y="3322322"/>
            <a:ext cx="2499253" cy="782319"/>
          </a:xfrm>
        </p:spPr>
        <p:txBody>
          <a:bodyPr/>
          <a:lstStyle>
            <a:lvl1pPr marL="0" indent="0">
              <a:lnSpc>
                <a:spcPct val="100000"/>
              </a:lnSpc>
              <a:spcBef>
                <a:spcPts val="0"/>
              </a:spcBef>
              <a:spcAft>
                <a:spcPts val="267"/>
              </a:spcAft>
              <a:buNone/>
              <a:defRPr sz="2133">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Name</a:t>
            </a:r>
          </a:p>
          <a:p>
            <a:pPr lvl="0"/>
            <a:r>
              <a:rPr lang="en-US" dirty="0"/>
              <a:t>Location</a:t>
            </a:r>
          </a:p>
        </p:txBody>
      </p:sp>
      <p:grpSp>
        <p:nvGrpSpPr>
          <p:cNvPr id="14" name="Group 13"/>
          <p:cNvGrpSpPr/>
          <p:nvPr userDrawn="1"/>
        </p:nvGrpSpPr>
        <p:grpSpPr bwMode="gray">
          <a:xfrm>
            <a:off x="8970141" y="2359212"/>
            <a:ext cx="2622416" cy="2639917"/>
            <a:chOff x="456346" y="1769409"/>
            <a:chExt cx="1966812" cy="1979938"/>
          </a:xfrm>
        </p:grpSpPr>
        <p:sp>
          <p:nvSpPr>
            <p:cNvPr id="15" name="Content Placeholder 2"/>
            <p:cNvSpPr txBox="1">
              <a:spLocks/>
            </p:cNvSpPr>
            <p:nvPr userDrawn="1"/>
          </p:nvSpPr>
          <p:spPr bwMode="gray">
            <a:xfrm>
              <a:off x="457198" y="1769409"/>
              <a:ext cx="1965960" cy="1979938"/>
            </a:xfrm>
            <a:prstGeom prst="rect">
              <a:avLst/>
            </a:prstGeom>
            <a:solidFill>
              <a:srgbClr val="22475C"/>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16" name="Straight Connector 15"/>
            <p:cNvCxnSpPr/>
            <p:nvPr userDrawn="1"/>
          </p:nvCxnSpPr>
          <p:spPr bwMode="gray">
            <a:xfrm>
              <a:off x="456346" y="1780592"/>
              <a:ext cx="196681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17" name="Text Placeholder 5"/>
          <p:cNvSpPr>
            <a:spLocks noGrp="1"/>
          </p:cNvSpPr>
          <p:nvPr>
            <p:ph type="body" sz="quarter" idx="12" hasCustomPrompt="1"/>
          </p:nvPr>
        </p:nvSpPr>
        <p:spPr bwMode="gray">
          <a:xfrm>
            <a:off x="9093200" y="2600962"/>
            <a:ext cx="2499253" cy="741679"/>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Demo Name</a:t>
            </a:r>
          </a:p>
        </p:txBody>
      </p:sp>
      <p:sp>
        <p:nvSpPr>
          <p:cNvPr id="18" name="Text Placeholder 8"/>
          <p:cNvSpPr>
            <a:spLocks noGrp="1"/>
          </p:cNvSpPr>
          <p:nvPr>
            <p:ph type="body" sz="quarter" idx="13" hasCustomPrompt="1"/>
          </p:nvPr>
        </p:nvSpPr>
        <p:spPr bwMode="gray">
          <a:xfrm>
            <a:off x="9093200" y="3322322"/>
            <a:ext cx="2499253" cy="782319"/>
          </a:xfrm>
        </p:spPr>
        <p:txBody>
          <a:bodyPr/>
          <a:lstStyle>
            <a:lvl1pPr marL="0" indent="0">
              <a:lnSpc>
                <a:spcPct val="100000"/>
              </a:lnSpc>
              <a:spcBef>
                <a:spcPts val="0"/>
              </a:spcBef>
              <a:spcAft>
                <a:spcPts val="267"/>
              </a:spcAft>
              <a:buNone/>
              <a:defRPr sz="2133">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Name</a:t>
            </a:r>
          </a:p>
          <a:p>
            <a:pPr lvl="0"/>
            <a:r>
              <a:rPr lang="en-US" dirty="0"/>
              <a:t>Location</a:t>
            </a:r>
          </a:p>
        </p:txBody>
      </p:sp>
      <p:grpSp>
        <p:nvGrpSpPr>
          <p:cNvPr id="20" name="Group 19"/>
          <p:cNvGrpSpPr/>
          <p:nvPr userDrawn="1"/>
        </p:nvGrpSpPr>
        <p:grpSpPr bwMode="gray">
          <a:xfrm>
            <a:off x="3395688" y="2359212"/>
            <a:ext cx="2622416" cy="2639917"/>
            <a:chOff x="456346" y="1769409"/>
            <a:chExt cx="1966812" cy="1979938"/>
          </a:xfrm>
        </p:grpSpPr>
        <p:sp>
          <p:nvSpPr>
            <p:cNvPr id="21" name="Content Placeholder 2"/>
            <p:cNvSpPr txBox="1">
              <a:spLocks/>
            </p:cNvSpPr>
            <p:nvPr userDrawn="1"/>
          </p:nvSpPr>
          <p:spPr bwMode="gray">
            <a:xfrm>
              <a:off x="457198" y="1769409"/>
              <a:ext cx="1965960" cy="1979938"/>
            </a:xfrm>
            <a:prstGeom prst="rect">
              <a:avLst/>
            </a:prstGeom>
            <a:solidFill>
              <a:srgbClr val="22475C"/>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22" name="Straight Connector 21"/>
            <p:cNvCxnSpPr/>
            <p:nvPr userDrawn="1"/>
          </p:nvCxnSpPr>
          <p:spPr bwMode="gray">
            <a:xfrm>
              <a:off x="456346" y="1780592"/>
              <a:ext cx="196681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23" name="Text Placeholder 5"/>
          <p:cNvSpPr>
            <a:spLocks noGrp="1"/>
          </p:cNvSpPr>
          <p:nvPr>
            <p:ph type="body" sz="quarter" idx="14" hasCustomPrompt="1"/>
          </p:nvPr>
        </p:nvSpPr>
        <p:spPr bwMode="gray">
          <a:xfrm>
            <a:off x="3518747" y="2600962"/>
            <a:ext cx="2499253" cy="741679"/>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Demo Name</a:t>
            </a:r>
          </a:p>
        </p:txBody>
      </p:sp>
      <p:sp>
        <p:nvSpPr>
          <p:cNvPr id="24" name="Text Placeholder 8"/>
          <p:cNvSpPr>
            <a:spLocks noGrp="1"/>
          </p:cNvSpPr>
          <p:nvPr>
            <p:ph type="body" sz="quarter" idx="15" hasCustomPrompt="1"/>
          </p:nvPr>
        </p:nvSpPr>
        <p:spPr bwMode="gray">
          <a:xfrm>
            <a:off x="3518747" y="3322322"/>
            <a:ext cx="2499253" cy="782319"/>
          </a:xfrm>
        </p:spPr>
        <p:txBody>
          <a:bodyPr/>
          <a:lstStyle>
            <a:lvl1pPr marL="0" indent="0">
              <a:lnSpc>
                <a:spcPct val="100000"/>
              </a:lnSpc>
              <a:spcBef>
                <a:spcPts val="0"/>
              </a:spcBef>
              <a:spcAft>
                <a:spcPts val="267"/>
              </a:spcAft>
              <a:buNone/>
              <a:defRPr sz="2133">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Name</a:t>
            </a:r>
          </a:p>
          <a:p>
            <a:pPr lvl="0"/>
            <a:r>
              <a:rPr lang="en-US" dirty="0"/>
              <a:t>Location</a:t>
            </a:r>
          </a:p>
        </p:txBody>
      </p:sp>
      <p:grpSp>
        <p:nvGrpSpPr>
          <p:cNvPr id="25" name="Group 24"/>
          <p:cNvGrpSpPr/>
          <p:nvPr userDrawn="1"/>
        </p:nvGrpSpPr>
        <p:grpSpPr bwMode="gray">
          <a:xfrm>
            <a:off x="6182915" y="2359212"/>
            <a:ext cx="2622416" cy="2639917"/>
            <a:chOff x="456346" y="1769409"/>
            <a:chExt cx="1966812" cy="1979938"/>
          </a:xfrm>
        </p:grpSpPr>
        <p:sp>
          <p:nvSpPr>
            <p:cNvPr id="26" name="Content Placeholder 2"/>
            <p:cNvSpPr txBox="1">
              <a:spLocks/>
            </p:cNvSpPr>
            <p:nvPr userDrawn="1"/>
          </p:nvSpPr>
          <p:spPr bwMode="gray">
            <a:xfrm>
              <a:off x="457198" y="1769409"/>
              <a:ext cx="1965960" cy="1979938"/>
            </a:xfrm>
            <a:prstGeom prst="rect">
              <a:avLst/>
            </a:prstGeom>
            <a:solidFill>
              <a:srgbClr val="22475C"/>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27" name="Straight Connector 26"/>
            <p:cNvCxnSpPr/>
            <p:nvPr userDrawn="1"/>
          </p:nvCxnSpPr>
          <p:spPr bwMode="gray">
            <a:xfrm>
              <a:off x="456346" y="1780592"/>
              <a:ext cx="196681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28" name="Text Placeholder 5"/>
          <p:cNvSpPr>
            <a:spLocks noGrp="1"/>
          </p:cNvSpPr>
          <p:nvPr>
            <p:ph type="body" sz="quarter" idx="16" hasCustomPrompt="1"/>
          </p:nvPr>
        </p:nvSpPr>
        <p:spPr bwMode="gray">
          <a:xfrm>
            <a:off x="6305973" y="2600962"/>
            <a:ext cx="2499253" cy="741679"/>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Demo Name</a:t>
            </a:r>
          </a:p>
        </p:txBody>
      </p:sp>
      <p:sp>
        <p:nvSpPr>
          <p:cNvPr id="29" name="Text Placeholder 8"/>
          <p:cNvSpPr>
            <a:spLocks noGrp="1"/>
          </p:cNvSpPr>
          <p:nvPr>
            <p:ph type="body" sz="quarter" idx="17" hasCustomPrompt="1"/>
          </p:nvPr>
        </p:nvSpPr>
        <p:spPr bwMode="gray">
          <a:xfrm>
            <a:off x="6305973" y="3322322"/>
            <a:ext cx="2499253" cy="782319"/>
          </a:xfrm>
        </p:spPr>
        <p:txBody>
          <a:bodyPr/>
          <a:lstStyle>
            <a:lvl1pPr marL="0" indent="0">
              <a:lnSpc>
                <a:spcPct val="100000"/>
              </a:lnSpc>
              <a:spcBef>
                <a:spcPts val="0"/>
              </a:spcBef>
              <a:spcAft>
                <a:spcPts val="267"/>
              </a:spcAft>
              <a:buNone/>
              <a:defRPr sz="2133">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Name</a:t>
            </a:r>
          </a:p>
          <a:p>
            <a:pPr lvl="0"/>
            <a:r>
              <a:rPr lang="en-US" dirty="0"/>
              <a:t>Location</a:t>
            </a:r>
          </a:p>
        </p:txBody>
      </p:sp>
    </p:spTree>
    <p:extLst>
      <p:ext uri="{BB962C8B-B14F-4D97-AF65-F5344CB8AC3E}">
        <p14:creationId xmlns:p14="http://schemas.microsoft.com/office/powerpoint/2010/main" val="166917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grpSp>
        <p:nvGrpSpPr>
          <p:cNvPr id="13" name="Group 12"/>
          <p:cNvGrpSpPr/>
          <p:nvPr userDrawn="1"/>
        </p:nvGrpSpPr>
        <p:grpSpPr bwMode="gray">
          <a:xfrm>
            <a:off x="608461" y="1411817"/>
            <a:ext cx="2622416" cy="4243936"/>
            <a:chOff x="456346" y="1769409"/>
            <a:chExt cx="1966812" cy="1979938"/>
          </a:xfrm>
        </p:grpSpPr>
        <p:sp>
          <p:nvSpPr>
            <p:cNvPr id="11" name="Content Placeholder 2"/>
            <p:cNvSpPr txBox="1">
              <a:spLocks/>
            </p:cNvSpPr>
            <p:nvPr userDrawn="1"/>
          </p:nvSpPr>
          <p:spPr bwMode="gray">
            <a:xfrm>
              <a:off x="457198" y="1769409"/>
              <a:ext cx="1965960" cy="1979938"/>
            </a:xfrm>
            <a:prstGeom prst="rect">
              <a:avLst/>
            </a:prstGeom>
            <a:solidFill>
              <a:srgbClr val="22475C"/>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12" name="Straight Connector 11"/>
            <p:cNvCxnSpPr/>
            <p:nvPr userDrawn="1"/>
          </p:nvCxnSpPr>
          <p:spPr bwMode="gray">
            <a:xfrm>
              <a:off x="456346" y="1780592"/>
              <a:ext cx="196681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5" name="Text Placeholder 5"/>
          <p:cNvSpPr>
            <a:spLocks noGrp="1"/>
          </p:cNvSpPr>
          <p:nvPr>
            <p:ph type="body" sz="quarter" idx="10" hasCustomPrompt="1"/>
          </p:nvPr>
        </p:nvSpPr>
        <p:spPr bwMode="gray">
          <a:xfrm>
            <a:off x="731520" y="1653568"/>
            <a:ext cx="2499253" cy="1139793"/>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Presenter Name</a:t>
            </a:r>
          </a:p>
        </p:txBody>
      </p:sp>
      <p:sp>
        <p:nvSpPr>
          <p:cNvPr id="6" name="Text Placeholder 8"/>
          <p:cNvSpPr>
            <a:spLocks noGrp="1"/>
          </p:cNvSpPr>
          <p:nvPr>
            <p:ph type="body" sz="quarter" idx="11" hasCustomPrompt="1"/>
          </p:nvPr>
        </p:nvSpPr>
        <p:spPr bwMode="gray">
          <a:xfrm>
            <a:off x="731520" y="2852022"/>
            <a:ext cx="2499253" cy="782319"/>
          </a:xfrm>
        </p:spPr>
        <p:txBody>
          <a:bodyPr/>
          <a:lstStyle>
            <a:lvl1pPr marL="0" indent="0">
              <a:lnSpc>
                <a:spcPct val="100000"/>
              </a:lnSpc>
              <a:spcBef>
                <a:spcPts val="0"/>
              </a:spcBef>
              <a:spcAft>
                <a:spcPts val="267"/>
              </a:spcAft>
              <a:buNone/>
              <a:defRPr sz="1867">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Company</a:t>
            </a:r>
          </a:p>
          <a:p>
            <a:pPr lvl="0"/>
            <a:r>
              <a:rPr lang="en-US" dirty="0"/>
              <a:t>Title</a:t>
            </a:r>
          </a:p>
        </p:txBody>
      </p:sp>
      <p:grpSp>
        <p:nvGrpSpPr>
          <p:cNvPr id="14" name="Group 13"/>
          <p:cNvGrpSpPr/>
          <p:nvPr userDrawn="1"/>
        </p:nvGrpSpPr>
        <p:grpSpPr bwMode="gray">
          <a:xfrm>
            <a:off x="8970141" y="1411817"/>
            <a:ext cx="2622416" cy="4243936"/>
            <a:chOff x="456346" y="1769409"/>
            <a:chExt cx="1966812" cy="1979938"/>
          </a:xfrm>
        </p:grpSpPr>
        <p:sp>
          <p:nvSpPr>
            <p:cNvPr id="15" name="Content Placeholder 2"/>
            <p:cNvSpPr txBox="1">
              <a:spLocks/>
            </p:cNvSpPr>
            <p:nvPr userDrawn="1"/>
          </p:nvSpPr>
          <p:spPr bwMode="gray">
            <a:xfrm>
              <a:off x="457198" y="1769409"/>
              <a:ext cx="1965960" cy="1979938"/>
            </a:xfrm>
            <a:prstGeom prst="rect">
              <a:avLst/>
            </a:prstGeom>
            <a:solidFill>
              <a:srgbClr val="22475C"/>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16" name="Straight Connector 15"/>
            <p:cNvCxnSpPr/>
            <p:nvPr userDrawn="1"/>
          </p:nvCxnSpPr>
          <p:spPr bwMode="gray">
            <a:xfrm>
              <a:off x="456346" y="1780592"/>
              <a:ext cx="1966812" cy="0"/>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userDrawn="1"/>
        </p:nvGrpSpPr>
        <p:grpSpPr bwMode="gray">
          <a:xfrm>
            <a:off x="3395688" y="1411817"/>
            <a:ext cx="2622416" cy="4243936"/>
            <a:chOff x="456346" y="1769409"/>
            <a:chExt cx="1966812" cy="1979938"/>
          </a:xfrm>
        </p:grpSpPr>
        <p:sp>
          <p:nvSpPr>
            <p:cNvPr id="21" name="Content Placeholder 2"/>
            <p:cNvSpPr txBox="1">
              <a:spLocks/>
            </p:cNvSpPr>
            <p:nvPr userDrawn="1"/>
          </p:nvSpPr>
          <p:spPr bwMode="gray">
            <a:xfrm>
              <a:off x="457198" y="1769409"/>
              <a:ext cx="1965960" cy="1979938"/>
            </a:xfrm>
            <a:prstGeom prst="rect">
              <a:avLst/>
            </a:prstGeom>
            <a:solidFill>
              <a:srgbClr val="22475C"/>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22" name="Straight Connector 21"/>
            <p:cNvCxnSpPr/>
            <p:nvPr userDrawn="1"/>
          </p:nvCxnSpPr>
          <p:spPr bwMode="gray">
            <a:xfrm>
              <a:off x="456346" y="1780592"/>
              <a:ext cx="1966812" cy="0"/>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userDrawn="1"/>
        </p:nvGrpSpPr>
        <p:grpSpPr bwMode="gray">
          <a:xfrm>
            <a:off x="6182915" y="1411817"/>
            <a:ext cx="2622416" cy="4243936"/>
            <a:chOff x="456346" y="1769409"/>
            <a:chExt cx="1966812" cy="1979938"/>
          </a:xfrm>
        </p:grpSpPr>
        <p:sp>
          <p:nvSpPr>
            <p:cNvPr id="26" name="Content Placeholder 2"/>
            <p:cNvSpPr txBox="1">
              <a:spLocks/>
            </p:cNvSpPr>
            <p:nvPr userDrawn="1"/>
          </p:nvSpPr>
          <p:spPr bwMode="gray">
            <a:xfrm>
              <a:off x="457198" y="1769409"/>
              <a:ext cx="1965960" cy="1979938"/>
            </a:xfrm>
            <a:prstGeom prst="rect">
              <a:avLst/>
            </a:prstGeom>
            <a:solidFill>
              <a:srgbClr val="22475C"/>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27" name="Straight Connector 26"/>
            <p:cNvCxnSpPr/>
            <p:nvPr userDrawn="1"/>
          </p:nvCxnSpPr>
          <p:spPr bwMode="gray">
            <a:xfrm>
              <a:off x="456346" y="1780592"/>
              <a:ext cx="196681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31" name="Text Placeholder 5"/>
          <p:cNvSpPr>
            <a:spLocks noGrp="1"/>
          </p:cNvSpPr>
          <p:nvPr>
            <p:ph type="body" sz="quarter" idx="12" hasCustomPrompt="1"/>
          </p:nvPr>
        </p:nvSpPr>
        <p:spPr bwMode="gray">
          <a:xfrm>
            <a:off x="9093304" y="1653568"/>
            <a:ext cx="2499253" cy="1139793"/>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Presenter Name</a:t>
            </a:r>
          </a:p>
        </p:txBody>
      </p:sp>
      <p:sp>
        <p:nvSpPr>
          <p:cNvPr id="32" name="Text Placeholder 8"/>
          <p:cNvSpPr>
            <a:spLocks noGrp="1"/>
          </p:cNvSpPr>
          <p:nvPr>
            <p:ph type="body" sz="quarter" idx="13" hasCustomPrompt="1"/>
          </p:nvPr>
        </p:nvSpPr>
        <p:spPr bwMode="gray">
          <a:xfrm>
            <a:off x="9093304" y="2852022"/>
            <a:ext cx="2499253" cy="782319"/>
          </a:xfrm>
        </p:spPr>
        <p:txBody>
          <a:bodyPr/>
          <a:lstStyle>
            <a:lvl1pPr marL="0" indent="0">
              <a:lnSpc>
                <a:spcPct val="100000"/>
              </a:lnSpc>
              <a:spcBef>
                <a:spcPts val="0"/>
              </a:spcBef>
              <a:spcAft>
                <a:spcPts val="267"/>
              </a:spcAft>
              <a:buNone/>
              <a:defRPr sz="1867">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Company</a:t>
            </a:r>
          </a:p>
          <a:p>
            <a:pPr lvl="0"/>
            <a:r>
              <a:rPr lang="en-US" dirty="0"/>
              <a:t>Title</a:t>
            </a:r>
          </a:p>
        </p:txBody>
      </p:sp>
      <p:sp>
        <p:nvSpPr>
          <p:cNvPr id="35" name="Text Placeholder 5"/>
          <p:cNvSpPr>
            <a:spLocks noGrp="1"/>
          </p:cNvSpPr>
          <p:nvPr>
            <p:ph type="body" sz="quarter" idx="14" hasCustomPrompt="1"/>
          </p:nvPr>
        </p:nvSpPr>
        <p:spPr bwMode="gray">
          <a:xfrm>
            <a:off x="3518782" y="1653568"/>
            <a:ext cx="2499253" cy="1139793"/>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Presenter Name</a:t>
            </a:r>
          </a:p>
        </p:txBody>
      </p:sp>
      <p:sp>
        <p:nvSpPr>
          <p:cNvPr id="36" name="Text Placeholder 8"/>
          <p:cNvSpPr>
            <a:spLocks noGrp="1"/>
          </p:cNvSpPr>
          <p:nvPr>
            <p:ph type="body" sz="quarter" idx="15" hasCustomPrompt="1"/>
          </p:nvPr>
        </p:nvSpPr>
        <p:spPr bwMode="gray">
          <a:xfrm>
            <a:off x="3518851" y="2852022"/>
            <a:ext cx="2499253" cy="782319"/>
          </a:xfrm>
        </p:spPr>
        <p:txBody>
          <a:bodyPr/>
          <a:lstStyle>
            <a:lvl1pPr marL="0" indent="0">
              <a:lnSpc>
                <a:spcPct val="100000"/>
              </a:lnSpc>
              <a:spcBef>
                <a:spcPts val="0"/>
              </a:spcBef>
              <a:spcAft>
                <a:spcPts val="267"/>
              </a:spcAft>
              <a:buNone/>
              <a:defRPr sz="1867">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Company</a:t>
            </a:r>
          </a:p>
          <a:p>
            <a:pPr lvl="0"/>
            <a:r>
              <a:rPr lang="en-US" dirty="0"/>
              <a:t>Title</a:t>
            </a:r>
          </a:p>
        </p:txBody>
      </p:sp>
      <p:sp>
        <p:nvSpPr>
          <p:cNvPr id="37" name="Text Placeholder 5"/>
          <p:cNvSpPr>
            <a:spLocks noGrp="1"/>
          </p:cNvSpPr>
          <p:nvPr>
            <p:ph type="body" sz="quarter" idx="16" hasCustomPrompt="1"/>
          </p:nvPr>
        </p:nvSpPr>
        <p:spPr bwMode="gray">
          <a:xfrm>
            <a:off x="6306043" y="1653568"/>
            <a:ext cx="2499253" cy="1139793"/>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Presenter Name</a:t>
            </a:r>
          </a:p>
        </p:txBody>
      </p:sp>
      <p:sp>
        <p:nvSpPr>
          <p:cNvPr id="38" name="Text Placeholder 8"/>
          <p:cNvSpPr>
            <a:spLocks noGrp="1"/>
          </p:cNvSpPr>
          <p:nvPr>
            <p:ph type="body" sz="quarter" idx="17" hasCustomPrompt="1"/>
          </p:nvPr>
        </p:nvSpPr>
        <p:spPr bwMode="gray">
          <a:xfrm>
            <a:off x="6306043" y="2852022"/>
            <a:ext cx="2499253" cy="782319"/>
          </a:xfrm>
        </p:spPr>
        <p:txBody>
          <a:bodyPr/>
          <a:lstStyle>
            <a:lvl1pPr marL="0" indent="0">
              <a:lnSpc>
                <a:spcPct val="100000"/>
              </a:lnSpc>
              <a:spcBef>
                <a:spcPts val="0"/>
              </a:spcBef>
              <a:spcAft>
                <a:spcPts val="267"/>
              </a:spcAft>
              <a:buNone/>
              <a:defRPr sz="1867">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Company</a:t>
            </a:r>
          </a:p>
          <a:p>
            <a:pPr lvl="0"/>
            <a:r>
              <a:rPr lang="en-US" dirty="0"/>
              <a:t>Title</a:t>
            </a:r>
          </a:p>
        </p:txBody>
      </p:sp>
    </p:spTree>
    <p:extLst>
      <p:ext uri="{BB962C8B-B14F-4D97-AF65-F5344CB8AC3E}">
        <p14:creationId xmlns:p14="http://schemas.microsoft.com/office/powerpoint/2010/main" val="28918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grpSp>
        <p:nvGrpSpPr>
          <p:cNvPr id="35" name="Group 34"/>
          <p:cNvGrpSpPr/>
          <p:nvPr userDrawn="1"/>
        </p:nvGrpSpPr>
        <p:grpSpPr bwMode="gray">
          <a:xfrm>
            <a:off x="8077824" y="1746619"/>
            <a:ext cx="3512432" cy="3865104"/>
            <a:chOff x="456346" y="1309964"/>
            <a:chExt cx="2634324" cy="2898828"/>
          </a:xfrm>
        </p:grpSpPr>
        <p:sp>
          <p:nvSpPr>
            <p:cNvPr id="36" name="Content Placeholder 2"/>
            <p:cNvSpPr txBox="1">
              <a:spLocks/>
            </p:cNvSpPr>
            <p:nvPr userDrawn="1"/>
          </p:nvSpPr>
          <p:spPr bwMode="gray">
            <a:xfrm>
              <a:off x="457198" y="1309964"/>
              <a:ext cx="2633472" cy="2898828"/>
            </a:xfrm>
            <a:prstGeom prst="rect">
              <a:avLst/>
            </a:prstGeom>
            <a:solidFill>
              <a:schemeClr val="accent3"/>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1867" dirty="0">
                <a:solidFill>
                  <a:schemeClr val="bg1"/>
                </a:solidFill>
              </a:endParaRPr>
            </a:p>
          </p:txBody>
        </p:sp>
        <p:cxnSp>
          <p:nvCxnSpPr>
            <p:cNvPr id="37" name="Straight Connector 36"/>
            <p:cNvCxnSpPr/>
            <p:nvPr userDrawn="1"/>
          </p:nvCxnSpPr>
          <p:spPr bwMode="gray">
            <a:xfrm>
              <a:off x="456346" y="1318795"/>
              <a:ext cx="263347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38" name="Text Placeholder 5"/>
          <p:cNvSpPr>
            <a:spLocks noGrp="1"/>
          </p:cNvSpPr>
          <p:nvPr>
            <p:ph type="body" sz="quarter" idx="14" hasCustomPrompt="1"/>
          </p:nvPr>
        </p:nvSpPr>
        <p:spPr bwMode="gray">
          <a:xfrm>
            <a:off x="8200883" y="1991362"/>
            <a:ext cx="3291840" cy="741679"/>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Enter Text Here</a:t>
            </a:r>
          </a:p>
        </p:txBody>
      </p:sp>
      <p:sp>
        <p:nvSpPr>
          <p:cNvPr id="39" name="Text Placeholder 8"/>
          <p:cNvSpPr>
            <a:spLocks noGrp="1"/>
          </p:cNvSpPr>
          <p:nvPr>
            <p:ph type="body" sz="quarter" idx="15" hasCustomPrompt="1"/>
          </p:nvPr>
        </p:nvSpPr>
        <p:spPr bwMode="gray">
          <a:xfrm>
            <a:off x="8200883" y="2702562"/>
            <a:ext cx="3291840" cy="2733039"/>
          </a:xfrm>
        </p:spPr>
        <p:txBody>
          <a:bodyPr/>
          <a:lstStyle>
            <a:lvl1pPr marL="0" indent="0">
              <a:lnSpc>
                <a:spcPct val="100000"/>
              </a:lnSpc>
              <a:spcBef>
                <a:spcPts val="0"/>
              </a:spcBef>
              <a:spcAft>
                <a:spcPts val="267"/>
              </a:spcAft>
              <a:buNone/>
              <a:defRPr sz="1867">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Enter Text Here</a:t>
            </a:r>
          </a:p>
        </p:txBody>
      </p:sp>
      <p:grpSp>
        <p:nvGrpSpPr>
          <p:cNvPr id="3" name="Group 2"/>
          <p:cNvGrpSpPr/>
          <p:nvPr userDrawn="1"/>
        </p:nvGrpSpPr>
        <p:grpSpPr bwMode="gray">
          <a:xfrm>
            <a:off x="608461" y="1746619"/>
            <a:ext cx="3512432" cy="3865104"/>
            <a:chOff x="456346" y="1309964"/>
            <a:chExt cx="2634324" cy="2898828"/>
          </a:xfrm>
        </p:grpSpPr>
        <p:sp>
          <p:nvSpPr>
            <p:cNvPr id="30" name="Content Placeholder 2"/>
            <p:cNvSpPr txBox="1">
              <a:spLocks/>
            </p:cNvSpPr>
            <p:nvPr userDrawn="1"/>
          </p:nvSpPr>
          <p:spPr bwMode="gray">
            <a:xfrm>
              <a:off x="457198" y="1309964"/>
              <a:ext cx="2633472" cy="2898828"/>
            </a:xfrm>
            <a:prstGeom prst="rect">
              <a:avLst/>
            </a:prstGeom>
            <a:solidFill>
              <a:schemeClr val="accent3"/>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1867" dirty="0">
                <a:solidFill>
                  <a:schemeClr val="bg1"/>
                </a:solidFill>
              </a:endParaRPr>
            </a:p>
          </p:txBody>
        </p:sp>
        <p:cxnSp>
          <p:nvCxnSpPr>
            <p:cNvPr id="31" name="Straight Connector 30"/>
            <p:cNvCxnSpPr/>
            <p:nvPr userDrawn="1"/>
          </p:nvCxnSpPr>
          <p:spPr bwMode="gray">
            <a:xfrm>
              <a:off x="456346" y="1318795"/>
              <a:ext cx="263347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17" name="Text Placeholder 5"/>
          <p:cNvSpPr>
            <a:spLocks noGrp="1"/>
          </p:cNvSpPr>
          <p:nvPr>
            <p:ph type="body" sz="quarter" idx="12" hasCustomPrompt="1"/>
          </p:nvPr>
        </p:nvSpPr>
        <p:spPr bwMode="gray">
          <a:xfrm>
            <a:off x="731520" y="1991362"/>
            <a:ext cx="3291840" cy="741679"/>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Enter Text Here</a:t>
            </a:r>
          </a:p>
        </p:txBody>
      </p:sp>
      <p:sp>
        <p:nvSpPr>
          <p:cNvPr id="18" name="Text Placeholder 8"/>
          <p:cNvSpPr>
            <a:spLocks noGrp="1"/>
          </p:cNvSpPr>
          <p:nvPr>
            <p:ph type="body" sz="quarter" idx="13" hasCustomPrompt="1"/>
          </p:nvPr>
        </p:nvSpPr>
        <p:spPr bwMode="gray">
          <a:xfrm>
            <a:off x="731520" y="2702562"/>
            <a:ext cx="3291840" cy="2733039"/>
          </a:xfrm>
        </p:spPr>
        <p:txBody>
          <a:bodyPr/>
          <a:lstStyle>
            <a:lvl1pPr marL="0" indent="0">
              <a:lnSpc>
                <a:spcPct val="100000"/>
              </a:lnSpc>
              <a:spcBef>
                <a:spcPts val="0"/>
              </a:spcBef>
              <a:spcAft>
                <a:spcPts val="267"/>
              </a:spcAft>
              <a:buNone/>
              <a:defRPr sz="1867">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Enter Text Here</a:t>
            </a:r>
          </a:p>
        </p:txBody>
      </p:sp>
      <p:grpSp>
        <p:nvGrpSpPr>
          <p:cNvPr id="40" name="Group 39"/>
          <p:cNvGrpSpPr/>
          <p:nvPr userDrawn="1"/>
        </p:nvGrpSpPr>
        <p:grpSpPr bwMode="gray">
          <a:xfrm>
            <a:off x="4342007" y="1746619"/>
            <a:ext cx="3512432" cy="3865104"/>
            <a:chOff x="456346" y="1309964"/>
            <a:chExt cx="2634324" cy="2898828"/>
          </a:xfrm>
        </p:grpSpPr>
        <p:sp>
          <p:nvSpPr>
            <p:cNvPr id="41" name="Content Placeholder 2"/>
            <p:cNvSpPr txBox="1">
              <a:spLocks/>
            </p:cNvSpPr>
            <p:nvPr userDrawn="1"/>
          </p:nvSpPr>
          <p:spPr bwMode="gray">
            <a:xfrm>
              <a:off x="457198" y="1309964"/>
              <a:ext cx="2633472" cy="2898828"/>
            </a:xfrm>
            <a:prstGeom prst="rect">
              <a:avLst/>
            </a:prstGeom>
            <a:solidFill>
              <a:schemeClr val="accent3"/>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1867" dirty="0">
                <a:solidFill>
                  <a:schemeClr val="bg1"/>
                </a:solidFill>
              </a:endParaRPr>
            </a:p>
          </p:txBody>
        </p:sp>
        <p:cxnSp>
          <p:nvCxnSpPr>
            <p:cNvPr id="42" name="Straight Connector 41"/>
            <p:cNvCxnSpPr/>
            <p:nvPr userDrawn="1"/>
          </p:nvCxnSpPr>
          <p:spPr bwMode="gray">
            <a:xfrm>
              <a:off x="456346" y="1318795"/>
              <a:ext cx="263347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43" name="Text Placeholder 5"/>
          <p:cNvSpPr>
            <a:spLocks noGrp="1"/>
          </p:cNvSpPr>
          <p:nvPr>
            <p:ph type="body" sz="quarter" idx="16" hasCustomPrompt="1"/>
          </p:nvPr>
        </p:nvSpPr>
        <p:spPr bwMode="gray">
          <a:xfrm>
            <a:off x="4465065" y="1991362"/>
            <a:ext cx="3291840" cy="741679"/>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Enter Text Here</a:t>
            </a:r>
          </a:p>
        </p:txBody>
      </p:sp>
      <p:sp>
        <p:nvSpPr>
          <p:cNvPr id="44" name="Text Placeholder 8"/>
          <p:cNvSpPr>
            <a:spLocks noGrp="1"/>
          </p:cNvSpPr>
          <p:nvPr>
            <p:ph type="body" sz="quarter" idx="17" hasCustomPrompt="1"/>
          </p:nvPr>
        </p:nvSpPr>
        <p:spPr bwMode="gray">
          <a:xfrm>
            <a:off x="4465065" y="2702562"/>
            <a:ext cx="3291840" cy="2733039"/>
          </a:xfrm>
        </p:spPr>
        <p:txBody>
          <a:bodyPr/>
          <a:lstStyle>
            <a:lvl1pPr marL="0" indent="0">
              <a:lnSpc>
                <a:spcPct val="100000"/>
              </a:lnSpc>
              <a:spcBef>
                <a:spcPts val="0"/>
              </a:spcBef>
              <a:spcAft>
                <a:spcPts val="267"/>
              </a:spcAft>
              <a:buNone/>
              <a:defRPr sz="1867">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Enter Text Here</a:t>
            </a:r>
          </a:p>
        </p:txBody>
      </p:sp>
      <p:sp>
        <p:nvSpPr>
          <p:cNvPr id="45" name="Title 1"/>
          <p:cNvSpPr>
            <a:spLocks noGrp="1"/>
          </p:cNvSpPr>
          <p:nvPr>
            <p:ph type="title" hasCustomPrompt="1"/>
          </p:nvPr>
        </p:nvSpPr>
        <p:spPr bwMode="gray">
          <a:xfrm>
            <a:off x="516039" y="210314"/>
            <a:ext cx="10972800" cy="609334"/>
          </a:xfrm>
        </p:spPr>
        <p:txBody>
          <a:bodyPr>
            <a:spAutoFit/>
          </a:bodyPr>
          <a:lstStyle>
            <a:lvl1pPr>
              <a:defRPr/>
            </a:lvl1pPr>
          </a:lstStyle>
          <a:p>
            <a:r>
              <a:rPr lang="en-US" dirty="0"/>
              <a:t>Title - Title Case, Calibri 28 </a:t>
            </a:r>
            <a:r>
              <a:rPr lang="en-US" dirty="0" err="1"/>
              <a:t>Pt</a:t>
            </a:r>
            <a:endParaRPr lang="en-US" dirty="0"/>
          </a:p>
        </p:txBody>
      </p:sp>
      <p:sp>
        <p:nvSpPr>
          <p:cNvPr id="46" name="Content Placeholder 5"/>
          <p:cNvSpPr>
            <a:spLocks noGrp="1"/>
          </p:cNvSpPr>
          <p:nvPr>
            <p:ph sz="quarter" idx="11" hasCustomPrompt="1"/>
          </p:nvPr>
        </p:nvSpPr>
        <p:spPr bwMode="gray">
          <a:xfrm>
            <a:off x="519430" y="865881"/>
            <a:ext cx="10966028" cy="338555"/>
          </a:xfrm>
        </p:spPr>
        <p:txBody>
          <a:bodyPr vert="horz" lIns="91440" tIns="0" rIns="91440" bIns="0" rtlCol="0" anchor="t">
            <a:spAutoFit/>
          </a:bodyPr>
          <a:lstStyle>
            <a:lvl1pPr marL="0" indent="0" algn="l" defTabSz="609585" rtl="0" eaLnBrk="1" latinLnBrk="0" hangingPunct="1">
              <a:lnSpc>
                <a:spcPct val="90000"/>
              </a:lnSpc>
              <a:spcBef>
                <a:spcPct val="0"/>
              </a:spcBef>
              <a:buNone/>
              <a:defRPr lang="en-US" sz="2400" b="0" kern="1200" smtClean="0">
                <a:solidFill>
                  <a:schemeClr val="tx1"/>
                </a:solidFill>
                <a:latin typeface="+mj-lt"/>
                <a:ea typeface="+mj-ea"/>
                <a:cs typeface="+mj-cs"/>
              </a:defRPr>
            </a:lvl1pPr>
            <a:lvl2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2pPr>
            <a:lvl3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3pPr>
            <a:lvl4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4pPr>
            <a:lvl5pPr algn="l" defTabSz="609585" rtl="0" eaLnBrk="1" latinLnBrk="0" hangingPunct="1">
              <a:lnSpc>
                <a:spcPct val="90000"/>
              </a:lnSpc>
              <a:spcBef>
                <a:spcPct val="0"/>
              </a:spcBef>
              <a:buNone/>
              <a:defRPr lang="en-US" sz="3733"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Tree>
    <p:extLst>
      <p:ext uri="{BB962C8B-B14F-4D97-AF65-F5344CB8AC3E}">
        <p14:creationId xmlns:p14="http://schemas.microsoft.com/office/powerpoint/2010/main" val="373751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pSp>
        <p:nvGrpSpPr>
          <p:cNvPr id="3" name="Group 2"/>
          <p:cNvGrpSpPr/>
          <p:nvPr userDrawn="1"/>
        </p:nvGrpSpPr>
        <p:grpSpPr bwMode="gray">
          <a:xfrm>
            <a:off x="608461" y="1746619"/>
            <a:ext cx="10980659" cy="3865104"/>
            <a:chOff x="456346" y="1309964"/>
            <a:chExt cx="2634324" cy="2898828"/>
          </a:xfrm>
        </p:grpSpPr>
        <p:sp>
          <p:nvSpPr>
            <p:cNvPr id="30" name="Content Placeholder 2"/>
            <p:cNvSpPr txBox="1">
              <a:spLocks/>
            </p:cNvSpPr>
            <p:nvPr userDrawn="1"/>
          </p:nvSpPr>
          <p:spPr bwMode="gray">
            <a:xfrm>
              <a:off x="457198" y="1309964"/>
              <a:ext cx="2633472" cy="2898828"/>
            </a:xfrm>
            <a:prstGeom prst="rect">
              <a:avLst/>
            </a:prstGeom>
            <a:solidFill>
              <a:schemeClr val="accent3"/>
            </a:solid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1867" dirty="0">
                <a:solidFill>
                  <a:schemeClr val="bg1"/>
                </a:solidFill>
              </a:endParaRPr>
            </a:p>
          </p:txBody>
        </p:sp>
        <p:cxnSp>
          <p:nvCxnSpPr>
            <p:cNvPr id="31" name="Straight Connector 30"/>
            <p:cNvCxnSpPr/>
            <p:nvPr userDrawn="1"/>
          </p:nvCxnSpPr>
          <p:spPr bwMode="gray">
            <a:xfrm>
              <a:off x="456346" y="1318795"/>
              <a:ext cx="2633472"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17" name="Text Placeholder 5"/>
          <p:cNvSpPr>
            <a:spLocks noGrp="1"/>
          </p:cNvSpPr>
          <p:nvPr>
            <p:ph type="body" sz="quarter" idx="12" hasCustomPrompt="1"/>
          </p:nvPr>
        </p:nvSpPr>
        <p:spPr bwMode="gray">
          <a:xfrm>
            <a:off x="731520" y="1991362"/>
            <a:ext cx="10647681" cy="741679"/>
          </a:xfrm>
        </p:spPr>
        <p:txBody>
          <a:bodyPr/>
          <a:lstStyle>
            <a:lvl1pPr marL="0" indent="0">
              <a:lnSpc>
                <a:spcPct val="100000"/>
              </a:lnSpc>
              <a:spcBef>
                <a:spcPts val="267"/>
              </a:spcBef>
              <a:spcAft>
                <a:spcPts val="0"/>
              </a:spcAft>
              <a:buNone/>
              <a:defRPr>
                <a:solidFill>
                  <a:schemeClr val="accent1"/>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Enter Text Here</a:t>
            </a:r>
          </a:p>
        </p:txBody>
      </p:sp>
      <p:sp>
        <p:nvSpPr>
          <p:cNvPr id="18" name="Text Placeholder 8"/>
          <p:cNvSpPr>
            <a:spLocks noGrp="1"/>
          </p:cNvSpPr>
          <p:nvPr>
            <p:ph type="body" sz="quarter" idx="13" hasCustomPrompt="1"/>
          </p:nvPr>
        </p:nvSpPr>
        <p:spPr bwMode="gray">
          <a:xfrm>
            <a:off x="731517" y="2702562"/>
            <a:ext cx="10753939" cy="2733039"/>
          </a:xfrm>
        </p:spPr>
        <p:txBody>
          <a:bodyPr/>
          <a:lstStyle>
            <a:lvl1pPr marL="0" indent="0">
              <a:lnSpc>
                <a:spcPct val="100000"/>
              </a:lnSpc>
              <a:spcBef>
                <a:spcPts val="0"/>
              </a:spcBef>
              <a:spcAft>
                <a:spcPts val="267"/>
              </a:spcAft>
              <a:buNone/>
              <a:defRPr sz="1867">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Enter Text Here</a:t>
            </a:r>
          </a:p>
        </p:txBody>
      </p:sp>
      <p:sp>
        <p:nvSpPr>
          <p:cNvPr id="45" name="Title 1"/>
          <p:cNvSpPr>
            <a:spLocks noGrp="1"/>
          </p:cNvSpPr>
          <p:nvPr>
            <p:ph type="title" hasCustomPrompt="1"/>
          </p:nvPr>
        </p:nvSpPr>
        <p:spPr bwMode="gray">
          <a:xfrm>
            <a:off x="516039" y="210314"/>
            <a:ext cx="10972800" cy="609334"/>
          </a:xfrm>
        </p:spPr>
        <p:txBody>
          <a:bodyPr>
            <a:spAutoFit/>
          </a:bodyPr>
          <a:lstStyle>
            <a:lvl1pPr>
              <a:defRPr/>
            </a:lvl1pPr>
          </a:lstStyle>
          <a:p>
            <a:r>
              <a:rPr lang="en-US" dirty="0"/>
              <a:t>Title - Title Case, Calibri 28 </a:t>
            </a:r>
            <a:r>
              <a:rPr lang="en-US" dirty="0" err="1"/>
              <a:t>Pt</a:t>
            </a:r>
            <a:endParaRPr lang="en-US" dirty="0"/>
          </a:p>
        </p:txBody>
      </p:sp>
      <p:sp>
        <p:nvSpPr>
          <p:cNvPr id="46" name="Content Placeholder 5"/>
          <p:cNvSpPr>
            <a:spLocks noGrp="1"/>
          </p:cNvSpPr>
          <p:nvPr>
            <p:ph sz="quarter" idx="11" hasCustomPrompt="1"/>
          </p:nvPr>
        </p:nvSpPr>
        <p:spPr bwMode="gray">
          <a:xfrm>
            <a:off x="519430" y="865881"/>
            <a:ext cx="10966028" cy="338555"/>
          </a:xfrm>
        </p:spPr>
        <p:txBody>
          <a:bodyPr vert="horz" lIns="91440" tIns="0" rIns="91440" bIns="0" rtlCol="0" anchor="t">
            <a:spAutoFit/>
          </a:bodyPr>
          <a:lstStyle>
            <a:lvl1pPr marL="0" indent="0" algn="l" defTabSz="609585" rtl="0" eaLnBrk="1" latinLnBrk="0" hangingPunct="1">
              <a:lnSpc>
                <a:spcPct val="90000"/>
              </a:lnSpc>
              <a:spcBef>
                <a:spcPct val="0"/>
              </a:spcBef>
              <a:buNone/>
              <a:defRPr lang="en-US" sz="2400" b="0" kern="1200" smtClean="0">
                <a:solidFill>
                  <a:schemeClr val="tx1"/>
                </a:solidFill>
                <a:latin typeface="+mj-lt"/>
                <a:ea typeface="+mj-ea"/>
                <a:cs typeface="+mj-cs"/>
              </a:defRPr>
            </a:lvl1pPr>
            <a:lvl2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2pPr>
            <a:lvl3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3pPr>
            <a:lvl4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4pPr>
            <a:lvl5pPr algn="l" defTabSz="609585" rtl="0" eaLnBrk="1" latinLnBrk="0" hangingPunct="1">
              <a:lnSpc>
                <a:spcPct val="90000"/>
              </a:lnSpc>
              <a:spcBef>
                <a:spcPct val="0"/>
              </a:spcBef>
              <a:buNone/>
              <a:defRPr lang="en-US" sz="3733"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Tree>
    <p:extLst>
      <p:ext uri="{BB962C8B-B14F-4D97-AF65-F5344CB8AC3E}">
        <p14:creationId xmlns:p14="http://schemas.microsoft.com/office/powerpoint/2010/main" val="36127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C7EF4AC-9E43-4536-9E63-28A01B60B991}" type="datetimeFigureOut">
              <a:rPr lang="en-GB" smtClean="0"/>
              <a:t>05/11/2016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2092354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grpSp>
        <p:nvGrpSpPr>
          <p:cNvPr id="20" name="Group 19"/>
          <p:cNvGrpSpPr/>
          <p:nvPr userDrawn="1"/>
        </p:nvGrpSpPr>
        <p:grpSpPr bwMode="gray">
          <a:xfrm>
            <a:off x="3395688" y="2359212"/>
            <a:ext cx="2622416" cy="2639917"/>
            <a:chOff x="456346" y="1769409"/>
            <a:chExt cx="1966812" cy="1979938"/>
          </a:xfrm>
          <a:solidFill>
            <a:schemeClr val="accent1"/>
          </a:solidFill>
        </p:grpSpPr>
        <p:sp>
          <p:nvSpPr>
            <p:cNvPr id="21" name="Content Placeholder 2"/>
            <p:cNvSpPr txBox="1">
              <a:spLocks/>
            </p:cNvSpPr>
            <p:nvPr userDrawn="1"/>
          </p:nvSpPr>
          <p:spPr bwMode="gray">
            <a:xfrm>
              <a:off x="457198" y="1769409"/>
              <a:ext cx="1965960" cy="1979938"/>
            </a:xfrm>
            <a:prstGeom prst="rect">
              <a:avLst/>
            </a:prstGeom>
            <a:grp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22" name="Straight Connector 21"/>
            <p:cNvCxnSpPr/>
            <p:nvPr userDrawn="1"/>
          </p:nvCxnSpPr>
          <p:spPr bwMode="gray">
            <a:xfrm>
              <a:off x="456346" y="1780592"/>
              <a:ext cx="1966812" cy="0"/>
            </a:xfrm>
            <a:prstGeom prst="line">
              <a:avLst/>
            </a:prstGeom>
            <a:grpFill/>
            <a:ln>
              <a:solidFill>
                <a:schemeClr val="accent3"/>
              </a:solidFill>
            </a:ln>
            <a:effectLst/>
          </p:spPr>
          <p:style>
            <a:lnRef idx="2">
              <a:schemeClr val="accent1"/>
            </a:lnRef>
            <a:fillRef idx="0">
              <a:schemeClr val="accent1"/>
            </a:fillRef>
            <a:effectRef idx="1">
              <a:schemeClr val="accent1"/>
            </a:effectRef>
            <a:fontRef idx="minor">
              <a:schemeClr val="tx1"/>
            </a:fontRef>
          </p:style>
        </p:cxnSp>
      </p:grpSp>
      <p:sp>
        <p:nvSpPr>
          <p:cNvPr id="23" name="Text Placeholder 5"/>
          <p:cNvSpPr>
            <a:spLocks noGrp="1"/>
          </p:cNvSpPr>
          <p:nvPr>
            <p:ph type="body" sz="quarter" idx="14" hasCustomPrompt="1"/>
          </p:nvPr>
        </p:nvSpPr>
        <p:spPr bwMode="gray">
          <a:xfrm>
            <a:off x="3518747" y="2600962"/>
            <a:ext cx="2499253" cy="741679"/>
          </a:xfrm>
        </p:spPr>
        <p:txBody>
          <a:bodyPr/>
          <a:lstStyle>
            <a:lvl1pPr marL="0" indent="0">
              <a:lnSpc>
                <a:spcPct val="100000"/>
              </a:lnSpc>
              <a:spcBef>
                <a:spcPts val="267"/>
              </a:spcBef>
              <a:spcAft>
                <a:spcPts val="0"/>
              </a:spcAft>
              <a:buNone/>
              <a:defRPr>
                <a:solidFill>
                  <a:schemeClr val="accent3"/>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Demo Name</a:t>
            </a:r>
          </a:p>
        </p:txBody>
      </p:sp>
      <p:sp>
        <p:nvSpPr>
          <p:cNvPr id="24" name="Text Placeholder 8"/>
          <p:cNvSpPr>
            <a:spLocks noGrp="1"/>
          </p:cNvSpPr>
          <p:nvPr>
            <p:ph type="body" sz="quarter" idx="15" hasCustomPrompt="1"/>
          </p:nvPr>
        </p:nvSpPr>
        <p:spPr bwMode="gray">
          <a:xfrm>
            <a:off x="3518747" y="3322322"/>
            <a:ext cx="2499253" cy="782319"/>
          </a:xfrm>
        </p:spPr>
        <p:txBody>
          <a:bodyPr/>
          <a:lstStyle>
            <a:lvl1pPr marL="0" indent="0">
              <a:lnSpc>
                <a:spcPct val="100000"/>
              </a:lnSpc>
              <a:spcBef>
                <a:spcPts val="0"/>
              </a:spcBef>
              <a:spcAft>
                <a:spcPts val="267"/>
              </a:spcAft>
              <a:buNone/>
              <a:defRPr sz="2133">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Name</a:t>
            </a:r>
          </a:p>
          <a:p>
            <a:pPr lvl="0"/>
            <a:r>
              <a:rPr lang="en-US" dirty="0"/>
              <a:t>Location</a:t>
            </a:r>
          </a:p>
        </p:txBody>
      </p:sp>
      <p:grpSp>
        <p:nvGrpSpPr>
          <p:cNvPr id="25" name="Group 24"/>
          <p:cNvGrpSpPr/>
          <p:nvPr userDrawn="1"/>
        </p:nvGrpSpPr>
        <p:grpSpPr bwMode="gray">
          <a:xfrm>
            <a:off x="6182915" y="2359212"/>
            <a:ext cx="2622416" cy="2639917"/>
            <a:chOff x="456346" y="1769409"/>
            <a:chExt cx="1966812" cy="1979938"/>
          </a:xfrm>
          <a:solidFill>
            <a:schemeClr val="accent1"/>
          </a:solidFill>
        </p:grpSpPr>
        <p:sp>
          <p:nvSpPr>
            <p:cNvPr id="26" name="Content Placeholder 2"/>
            <p:cNvSpPr txBox="1">
              <a:spLocks/>
            </p:cNvSpPr>
            <p:nvPr userDrawn="1"/>
          </p:nvSpPr>
          <p:spPr bwMode="gray">
            <a:xfrm>
              <a:off x="457198" y="1769409"/>
              <a:ext cx="1965960" cy="1979938"/>
            </a:xfrm>
            <a:prstGeom prst="rect">
              <a:avLst/>
            </a:prstGeom>
            <a:grpFill/>
          </p:spPr>
          <p:txBody>
            <a:bodyPr lIns="182880" tIns="228600" rIns="182880"/>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endParaRPr lang="en-US" sz="2133" dirty="0">
                <a:solidFill>
                  <a:schemeClr val="bg1"/>
                </a:solidFill>
              </a:endParaRPr>
            </a:p>
          </p:txBody>
        </p:sp>
        <p:cxnSp>
          <p:nvCxnSpPr>
            <p:cNvPr id="27" name="Straight Connector 26"/>
            <p:cNvCxnSpPr/>
            <p:nvPr userDrawn="1"/>
          </p:nvCxnSpPr>
          <p:spPr bwMode="gray">
            <a:xfrm>
              <a:off x="456346" y="1780592"/>
              <a:ext cx="1966812" cy="0"/>
            </a:xfrm>
            <a:prstGeom prst="line">
              <a:avLst/>
            </a:prstGeom>
            <a:grpFill/>
            <a:ln>
              <a:solidFill>
                <a:schemeClr val="accent3"/>
              </a:solidFill>
            </a:ln>
            <a:effectLst/>
          </p:spPr>
          <p:style>
            <a:lnRef idx="2">
              <a:schemeClr val="accent1"/>
            </a:lnRef>
            <a:fillRef idx="0">
              <a:schemeClr val="accent1"/>
            </a:fillRef>
            <a:effectRef idx="1">
              <a:schemeClr val="accent1"/>
            </a:effectRef>
            <a:fontRef idx="minor">
              <a:schemeClr val="tx1"/>
            </a:fontRef>
          </p:style>
        </p:cxnSp>
      </p:grpSp>
      <p:sp>
        <p:nvSpPr>
          <p:cNvPr id="28" name="Text Placeholder 5"/>
          <p:cNvSpPr>
            <a:spLocks noGrp="1"/>
          </p:cNvSpPr>
          <p:nvPr>
            <p:ph type="body" sz="quarter" idx="16" hasCustomPrompt="1"/>
          </p:nvPr>
        </p:nvSpPr>
        <p:spPr bwMode="gray">
          <a:xfrm>
            <a:off x="6305973" y="2600962"/>
            <a:ext cx="2499253" cy="741679"/>
          </a:xfrm>
        </p:spPr>
        <p:txBody>
          <a:bodyPr/>
          <a:lstStyle>
            <a:lvl1pPr marL="0" indent="0">
              <a:lnSpc>
                <a:spcPct val="100000"/>
              </a:lnSpc>
              <a:spcBef>
                <a:spcPts val="267"/>
              </a:spcBef>
              <a:spcAft>
                <a:spcPts val="0"/>
              </a:spcAft>
              <a:buNone/>
              <a:defRPr>
                <a:solidFill>
                  <a:schemeClr val="accent3"/>
                </a:solidFill>
              </a:defRPr>
            </a:lvl1pPr>
            <a:lvl2pPr marL="524920" indent="0">
              <a:buNone/>
              <a:defRPr/>
            </a:lvl2pPr>
            <a:lvl3pPr marL="999042" indent="0">
              <a:buNone/>
              <a:defRPr/>
            </a:lvl3pPr>
            <a:lvl4pPr marL="1456230" indent="0">
              <a:buNone/>
              <a:defRPr/>
            </a:lvl4pPr>
            <a:lvl5pPr marL="1828754" indent="0">
              <a:buNone/>
              <a:defRPr/>
            </a:lvl5pPr>
          </a:lstStyle>
          <a:p>
            <a:pPr lvl="0"/>
            <a:r>
              <a:rPr lang="en-US" dirty="0"/>
              <a:t>Demo Name</a:t>
            </a:r>
          </a:p>
        </p:txBody>
      </p:sp>
      <p:sp>
        <p:nvSpPr>
          <p:cNvPr id="29" name="Text Placeholder 8"/>
          <p:cNvSpPr>
            <a:spLocks noGrp="1"/>
          </p:cNvSpPr>
          <p:nvPr>
            <p:ph type="body" sz="quarter" idx="17" hasCustomPrompt="1"/>
          </p:nvPr>
        </p:nvSpPr>
        <p:spPr bwMode="gray">
          <a:xfrm>
            <a:off x="6305973" y="3322322"/>
            <a:ext cx="2499253" cy="782319"/>
          </a:xfrm>
        </p:spPr>
        <p:txBody>
          <a:bodyPr/>
          <a:lstStyle>
            <a:lvl1pPr marL="0" indent="0">
              <a:lnSpc>
                <a:spcPct val="100000"/>
              </a:lnSpc>
              <a:spcBef>
                <a:spcPts val="0"/>
              </a:spcBef>
              <a:spcAft>
                <a:spcPts val="267"/>
              </a:spcAft>
              <a:buNone/>
              <a:defRPr sz="2133">
                <a:solidFill>
                  <a:schemeClr val="bg1"/>
                </a:solidFill>
              </a:defRPr>
            </a:lvl1pPr>
            <a:lvl2pPr marL="524920" indent="0">
              <a:buNone/>
              <a:defRPr>
                <a:solidFill>
                  <a:schemeClr val="bg1"/>
                </a:solidFill>
              </a:defRPr>
            </a:lvl2pPr>
            <a:lvl3pPr marL="999042" indent="0">
              <a:buNone/>
              <a:defRPr>
                <a:solidFill>
                  <a:schemeClr val="bg1"/>
                </a:solidFill>
              </a:defRPr>
            </a:lvl3pPr>
            <a:lvl4pPr marL="1456230" indent="0">
              <a:buNone/>
              <a:defRPr>
                <a:solidFill>
                  <a:schemeClr val="bg1"/>
                </a:solidFill>
              </a:defRPr>
            </a:lvl4pPr>
            <a:lvl5pPr marL="1828754" indent="0">
              <a:buNone/>
              <a:defRPr>
                <a:solidFill>
                  <a:schemeClr val="bg1"/>
                </a:solidFill>
              </a:defRPr>
            </a:lvl5pPr>
          </a:lstStyle>
          <a:p>
            <a:pPr lvl="0"/>
            <a:r>
              <a:rPr lang="en-US" dirty="0"/>
              <a:t>Name</a:t>
            </a:r>
          </a:p>
          <a:p>
            <a:pPr lvl="0"/>
            <a:r>
              <a:rPr lang="en-US" dirty="0"/>
              <a:t>Location</a:t>
            </a:r>
          </a:p>
        </p:txBody>
      </p:sp>
    </p:spTree>
    <p:extLst>
      <p:ext uri="{BB962C8B-B14F-4D97-AF65-F5344CB8AC3E}">
        <p14:creationId xmlns:p14="http://schemas.microsoft.com/office/powerpoint/2010/main" val="31547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bwMode="gray">
          <a:xfrm>
            <a:off x="0" y="0"/>
            <a:ext cx="12192000" cy="6858000"/>
          </a:xfrm>
        </p:spPr>
        <p:txBody>
          <a:bodyPr lIns="274320" tIns="365760" rIns="91440" bIns="1280160" anchor="t" anchorCtr="0"/>
          <a:lstStyle>
            <a:lvl1pPr algn="l">
              <a:buNone/>
              <a:defRPr/>
            </a:lvl1pPr>
          </a:lstStyle>
          <a:p>
            <a:r>
              <a:rPr lang="en-US" dirty="0"/>
              <a:t>INSERT PHOTO HERE</a:t>
            </a:r>
          </a:p>
        </p:txBody>
      </p:sp>
      <p:sp>
        <p:nvSpPr>
          <p:cNvPr id="6" name="Title 1"/>
          <p:cNvSpPr>
            <a:spLocks noGrp="1"/>
          </p:cNvSpPr>
          <p:nvPr>
            <p:ph type="title" hasCustomPrompt="1"/>
          </p:nvPr>
        </p:nvSpPr>
        <p:spPr bwMode="gray">
          <a:xfrm>
            <a:off x="7947716" y="2"/>
            <a:ext cx="2889504" cy="4168996"/>
          </a:xfrm>
          <a:solidFill>
            <a:srgbClr val="53BBD4">
              <a:alpha val="95000"/>
            </a:srgbClr>
          </a:solidFill>
        </p:spPr>
        <p:txBody>
          <a:bodyPr vert="horz" lIns="182880" tIns="182880" rIns="91440" bIns="182880" rtlCol="0" anchor="b" anchorCtr="0">
            <a:noAutofit/>
          </a:bodyPr>
          <a:lstStyle>
            <a:lvl1pPr algn="l" defTabSz="609585" rtl="0" eaLnBrk="1" latinLnBrk="0" hangingPunct="1">
              <a:lnSpc>
                <a:spcPct val="90000"/>
              </a:lnSpc>
              <a:spcBef>
                <a:spcPct val="0"/>
              </a:spcBef>
              <a:buNone/>
              <a:defRPr lang="en-US" sz="3733" b="0" kern="1200" dirty="0">
                <a:solidFill>
                  <a:schemeClr val="bg1"/>
                </a:solidFill>
                <a:latin typeface="Calibri"/>
                <a:ea typeface="+mj-ea"/>
                <a:cs typeface="Calibri"/>
              </a:defRPr>
            </a:lvl1pPr>
          </a:lstStyle>
          <a:p>
            <a:r>
              <a:rPr lang="en-US" dirty="0"/>
              <a:t>Title - Title Case, Calibri 28 </a:t>
            </a:r>
            <a:r>
              <a:rPr lang="en-US" dirty="0" err="1"/>
              <a:t>pt</a:t>
            </a:r>
            <a:br>
              <a:rPr lang="en-US" dirty="0"/>
            </a:br>
            <a:r>
              <a:rPr lang="en-US" dirty="0"/>
              <a:t>2 Line Max</a:t>
            </a:r>
          </a:p>
        </p:txBody>
      </p:sp>
    </p:spTree>
    <p:extLst>
      <p:ext uri="{BB962C8B-B14F-4D97-AF65-F5344CB8AC3E}">
        <p14:creationId xmlns:p14="http://schemas.microsoft.com/office/powerpoint/2010/main" val="115774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3111"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9" name="Content Placeholder 2"/>
          <p:cNvSpPr>
            <a:spLocks noGrp="1"/>
          </p:cNvSpPr>
          <p:nvPr>
            <p:ph sz="half" idx="10" hasCustomPrompt="1"/>
          </p:nvPr>
        </p:nvSpPr>
        <p:spPr bwMode="gray">
          <a:xfrm>
            <a:off x="588037" y="1321935"/>
            <a:ext cx="10973620" cy="609951"/>
          </a:xfrm>
          <a:prstGeom prst="rect">
            <a:avLst/>
          </a:prstGeom>
          <a:solidFill>
            <a:schemeClr val="tx2"/>
          </a:solidFill>
        </p:spPr>
        <p:txBody>
          <a:bodyPr lIns="914400" bIns="137160" anchor="ctr" anchorCtr="0"/>
          <a:lstStyle>
            <a:lvl1pPr marL="0" indent="0" algn="l">
              <a:lnSpc>
                <a:spcPts val="3840"/>
              </a:lnSpc>
              <a:buNone/>
              <a:defRPr sz="2133" b="1" cap="all">
                <a:solidFill>
                  <a:schemeClr val="bg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a:t>
            </a:r>
          </a:p>
        </p:txBody>
      </p:sp>
      <p:sp>
        <p:nvSpPr>
          <p:cNvPr id="10" name="Content Placeholder 2"/>
          <p:cNvSpPr>
            <a:spLocks noGrp="1"/>
          </p:cNvSpPr>
          <p:nvPr>
            <p:ph sz="half" idx="11" hasCustomPrompt="1"/>
          </p:nvPr>
        </p:nvSpPr>
        <p:spPr bwMode="gray">
          <a:xfrm>
            <a:off x="588037" y="2103354"/>
            <a:ext cx="10973620" cy="609951"/>
          </a:xfrm>
          <a:prstGeom prst="rect">
            <a:avLst/>
          </a:prstGeom>
          <a:solidFill>
            <a:schemeClr val="tx2"/>
          </a:solidFill>
        </p:spPr>
        <p:txBody>
          <a:bodyPr lIns="914400" bIns="137160" anchor="ctr" anchorCtr="0"/>
          <a:lstStyle>
            <a:lvl1pPr marL="0" indent="0" algn="l">
              <a:lnSpc>
                <a:spcPts val="3840"/>
              </a:lnSpc>
              <a:buNone/>
              <a:defRPr sz="2133" b="1" cap="all">
                <a:solidFill>
                  <a:schemeClr val="bg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a:t>
            </a:r>
          </a:p>
        </p:txBody>
      </p:sp>
      <p:sp>
        <p:nvSpPr>
          <p:cNvPr id="11" name="Content Placeholder 2"/>
          <p:cNvSpPr>
            <a:spLocks noGrp="1"/>
          </p:cNvSpPr>
          <p:nvPr>
            <p:ph sz="half" idx="12" hasCustomPrompt="1"/>
          </p:nvPr>
        </p:nvSpPr>
        <p:spPr bwMode="gray">
          <a:xfrm>
            <a:off x="588037" y="5229030"/>
            <a:ext cx="10973620" cy="609951"/>
          </a:xfrm>
          <a:prstGeom prst="rect">
            <a:avLst/>
          </a:prstGeom>
          <a:solidFill>
            <a:schemeClr val="tx2"/>
          </a:solidFill>
        </p:spPr>
        <p:txBody>
          <a:bodyPr lIns="914400" bIns="137160" anchor="ctr" anchorCtr="0"/>
          <a:lstStyle>
            <a:lvl1pPr marL="0" indent="0" algn="l">
              <a:lnSpc>
                <a:spcPts val="3840"/>
              </a:lnSpc>
              <a:buNone/>
              <a:defRPr sz="2133" b="1" cap="all">
                <a:solidFill>
                  <a:schemeClr val="bg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a:t>
            </a:r>
          </a:p>
        </p:txBody>
      </p:sp>
      <p:sp>
        <p:nvSpPr>
          <p:cNvPr id="12" name="Content Placeholder 2"/>
          <p:cNvSpPr>
            <a:spLocks noGrp="1"/>
          </p:cNvSpPr>
          <p:nvPr>
            <p:ph sz="half" idx="13" hasCustomPrompt="1"/>
          </p:nvPr>
        </p:nvSpPr>
        <p:spPr bwMode="gray">
          <a:xfrm>
            <a:off x="588037" y="2884773"/>
            <a:ext cx="10973620" cy="609951"/>
          </a:xfrm>
          <a:prstGeom prst="rect">
            <a:avLst/>
          </a:prstGeom>
          <a:solidFill>
            <a:schemeClr val="tx2"/>
          </a:solidFill>
        </p:spPr>
        <p:txBody>
          <a:bodyPr lIns="914400" bIns="137160" anchor="ctr" anchorCtr="0"/>
          <a:lstStyle>
            <a:lvl1pPr marL="0" indent="0" algn="l">
              <a:lnSpc>
                <a:spcPts val="3840"/>
              </a:lnSpc>
              <a:buNone/>
              <a:defRPr sz="2133" b="1" cap="all">
                <a:solidFill>
                  <a:schemeClr val="bg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a:t>
            </a:r>
          </a:p>
        </p:txBody>
      </p:sp>
      <p:sp>
        <p:nvSpPr>
          <p:cNvPr id="13" name="Content Placeholder 2"/>
          <p:cNvSpPr>
            <a:spLocks noGrp="1"/>
          </p:cNvSpPr>
          <p:nvPr>
            <p:ph sz="half" idx="14" hasCustomPrompt="1"/>
          </p:nvPr>
        </p:nvSpPr>
        <p:spPr bwMode="gray">
          <a:xfrm>
            <a:off x="588037" y="3666191"/>
            <a:ext cx="10973620" cy="609951"/>
          </a:xfrm>
          <a:prstGeom prst="rect">
            <a:avLst/>
          </a:prstGeom>
          <a:solidFill>
            <a:schemeClr val="tx2"/>
          </a:solidFill>
        </p:spPr>
        <p:txBody>
          <a:bodyPr lIns="914400" bIns="137160" anchor="ctr" anchorCtr="0"/>
          <a:lstStyle>
            <a:lvl1pPr marL="0" indent="0" algn="l">
              <a:lnSpc>
                <a:spcPts val="3840"/>
              </a:lnSpc>
              <a:buNone/>
              <a:defRPr sz="2133" b="1" cap="all">
                <a:solidFill>
                  <a:schemeClr val="bg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a:t>
            </a:r>
          </a:p>
        </p:txBody>
      </p:sp>
      <p:sp>
        <p:nvSpPr>
          <p:cNvPr id="14" name="Content Placeholder 2"/>
          <p:cNvSpPr>
            <a:spLocks noGrp="1"/>
          </p:cNvSpPr>
          <p:nvPr>
            <p:ph sz="half" idx="15" hasCustomPrompt="1"/>
          </p:nvPr>
        </p:nvSpPr>
        <p:spPr bwMode="gray">
          <a:xfrm>
            <a:off x="588037" y="4447611"/>
            <a:ext cx="10973620" cy="609951"/>
          </a:xfrm>
          <a:prstGeom prst="rect">
            <a:avLst/>
          </a:prstGeom>
          <a:solidFill>
            <a:schemeClr val="tx2"/>
          </a:solidFill>
        </p:spPr>
        <p:txBody>
          <a:bodyPr lIns="914400" bIns="137160" anchor="ctr" anchorCtr="0"/>
          <a:lstStyle>
            <a:lvl1pPr marL="0" indent="0" algn="l">
              <a:lnSpc>
                <a:spcPts val="3840"/>
              </a:lnSpc>
              <a:buNone/>
              <a:defRPr sz="2133" b="1" cap="all">
                <a:solidFill>
                  <a:schemeClr val="bg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a:t>
            </a:r>
          </a:p>
        </p:txBody>
      </p:sp>
    </p:spTree>
    <p:extLst>
      <p:ext uri="{BB962C8B-B14F-4D97-AF65-F5344CB8AC3E}">
        <p14:creationId xmlns:p14="http://schemas.microsoft.com/office/powerpoint/2010/main" val="224373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7" name="Content Placeholder 2"/>
          <p:cNvSpPr>
            <a:spLocks noGrp="1"/>
          </p:cNvSpPr>
          <p:nvPr>
            <p:ph sz="half" idx="1"/>
          </p:nvPr>
        </p:nvSpPr>
        <p:spPr bwMode="gray">
          <a:xfrm>
            <a:off x="505936" y="1395004"/>
            <a:ext cx="5384800" cy="4513783"/>
          </a:xfrm>
          <a:prstGeom prst="rect">
            <a:avLst/>
          </a:prstGeom>
        </p:spPr>
        <p:txBody>
          <a:bodyPr/>
          <a:lstStyle>
            <a:lvl1pPr>
              <a:lnSpc>
                <a:spcPts val="3840"/>
              </a:lnSpc>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bwMode="gray">
          <a:xfrm>
            <a:off x="6197600" y="1395004"/>
            <a:ext cx="5384800" cy="4513783"/>
          </a:xfrm>
          <a:prstGeom prst="rect">
            <a:avLst/>
          </a:prstGeom>
        </p:spPr>
        <p:txBody>
          <a:bodyPr/>
          <a:lstStyle>
            <a:lvl1pPr>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19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2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bwMode="gray">
          <a:xfrm>
            <a:off x="516039" y="210314"/>
            <a:ext cx="10972800" cy="609334"/>
          </a:xfrm>
        </p:spPr>
        <p:txBody>
          <a:bodyPr>
            <a:spAutoFit/>
          </a:bodyPr>
          <a:lstStyle>
            <a:lvl1pPr>
              <a:defRPr/>
            </a:lvl1pPr>
          </a:lstStyle>
          <a:p>
            <a:r>
              <a:rPr lang="en-US" dirty="0"/>
              <a:t>Title - Title Case, Calibri 28 </a:t>
            </a:r>
            <a:r>
              <a:rPr lang="en-US" dirty="0" err="1"/>
              <a:t>Pt</a:t>
            </a:r>
            <a:endParaRPr lang="en-US" dirty="0"/>
          </a:p>
        </p:txBody>
      </p:sp>
      <p:sp>
        <p:nvSpPr>
          <p:cNvPr id="12" name="Content Placeholder 5"/>
          <p:cNvSpPr>
            <a:spLocks noGrp="1"/>
          </p:cNvSpPr>
          <p:nvPr>
            <p:ph sz="quarter" idx="11" hasCustomPrompt="1"/>
          </p:nvPr>
        </p:nvSpPr>
        <p:spPr bwMode="gray">
          <a:xfrm>
            <a:off x="519430" y="865881"/>
            <a:ext cx="10966028" cy="338555"/>
          </a:xfrm>
        </p:spPr>
        <p:txBody>
          <a:bodyPr vert="horz" lIns="91440" tIns="0" rIns="91440" bIns="0" rtlCol="0" anchor="t">
            <a:spAutoFit/>
          </a:bodyPr>
          <a:lstStyle>
            <a:lvl1pPr marL="0" indent="0" algn="l" defTabSz="609585" rtl="0" eaLnBrk="1" latinLnBrk="0" hangingPunct="1">
              <a:lnSpc>
                <a:spcPct val="90000"/>
              </a:lnSpc>
              <a:spcBef>
                <a:spcPct val="0"/>
              </a:spcBef>
              <a:buNone/>
              <a:defRPr lang="en-US" sz="2400" b="0" kern="1200" smtClean="0">
                <a:solidFill>
                  <a:schemeClr val="tx1"/>
                </a:solidFill>
                <a:latin typeface="+mj-lt"/>
                <a:ea typeface="+mj-ea"/>
                <a:cs typeface="+mj-cs"/>
              </a:defRPr>
            </a:lvl1pPr>
            <a:lvl2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2pPr>
            <a:lvl3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3pPr>
            <a:lvl4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4pPr>
            <a:lvl5pPr algn="l" defTabSz="609585" rtl="0" eaLnBrk="1" latinLnBrk="0" hangingPunct="1">
              <a:lnSpc>
                <a:spcPct val="90000"/>
              </a:lnSpc>
              <a:spcBef>
                <a:spcPct val="0"/>
              </a:spcBef>
              <a:buNone/>
              <a:defRPr lang="en-US" sz="3733"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
        <p:nvSpPr>
          <p:cNvPr id="13" name="Content Placeholder 2"/>
          <p:cNvSpPr>
            <a:spLocks noGrp="1"/>
          </p:cNvSpPr>
          <p:nvPr>
            <p:ph sz="half" idx="1"/>
          </p:nvPr>
        </p:nvSpPr>
        <p:spPr bwMode="gray">
          <a:xfrm>
            <a:off x="609600" y="1395004"/>
            <a:ext cx="5384800" cy="4513783"/>
          </a:xfrm>
          <a:prstGeom prst="rect">
            <a:avLst/>
          </a:prstGeom>
        </p:spPr>
        <p:txBody>
          <a:bodyPr/>
          <a:lstStyle>
            <a:lvl1pPr>
              <a:lnSpc>
                <a:spcPts val="3840"/>
              </a:lnSpc>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2"/>
          </p:nvPr>
        </p:nvSpPr>
        <p:spPr bwMode="gray">
          <a:xfrm>
            <a:off x="6197600" y="1395004"/>
            <a:ext cx="5384800" cy="4513783"/>
          </a:xfrm>
          <a:prstGeom prst="rect">
            <a:avLst/>
          </a:prstGeom>
        </p:spPr>
        <p:txBody>
          <a:bodyPr/>
          <a:lstStyle>
            <a:lvl1pPr>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018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Tree>
    <p:extLst>
      <p:ext uri="{BB962C8B-B14F-4D97-AF65-F5344CB8AC3E}">
        <p14:creationId xmlns:p14="http://schemas.microsoft.com/office/powerpoint/2010/main" val="425382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516039" y="210314"/>
            <a:ext cx="10972800" cy="609334"/>
          </a:xfrm>
        </p:spPr>
        <p:txBody>
          <a:bodyPr>
            <a:spAutoFit/>
          </a:bodyPr>
          <a:lstStyle>
            <a:lvl1pPr>
              <a:defRPr/>
            </a:lvl1pPr>
          </a:lstStyle>
          <a:p>
            <a:r>
              <a:rPr lang="en-US" dirty="0"/>
              <a:t>Title - Title Case, Calibri 28 </a:t>
            </a:r>
            <a:r>
              <a:rPr lang="en-US" dirty="0" err="1"/>
              <a:t>Pt</a:t>
            </a:r>
            <a:endParaRPr lang="en-US" dirty="0"/>
          </a:p>
        </p:txBody>
      </p:sp>
      <p:sp>
        <p:nvSpPr>
          <p:cNvPr id="5" name="Content Placeholder 5"/>
          <p:cNvSpPr>
            <a:spLocks noGrp="1"/>
          </p:cNvSpPr>
          <p:nvPr>
            <p:ph sz="quarter" idx="11" hasCustomPrompt="1"/>
          </p:nvPr>
        </p:nvSpPr>
        <p:spPr bwMode="gray">
          <a:xfrm>
            <a:off x="519430" y="865881"/>
            <a:ext cx="10966028" cy="338555"/>
          </a:xfrm>
        </p:spPr>
        <p:txBody>
          <a:bodyPr vert="horz" lIns="91440" tIns="0" rIns="91440" bIns="0" rtlCol="0" anchor="t">
            <a:spAutoFit/>
          </a:bodyPr>
          <a:lstStyle>
            <a:lvl1pPr marL="0" indent="0" algn="l" defTabSz="609585" rtl="0" eaLnBrk="1" latinLnBrk="0" hangingPunct="1">
              <a:lnSpc>
                <a:spcPct val="90000"/>
              </a:lnSpc>
              <a:spcBef>
                <a:spcPct val="0"/>
              </a:spcBef>
              <a:buNone/>
              <a:defRPr lang="en-US" sz="2400" b="0" kern="1200" smtClean="0">
                <a:solidFill>
                  <a:schemeClr val="tx1"/>
                </a:solidFill>
                <a:latin typeface="+mj-lt"/>
                <a:ea typeface="+mj-ea"/>
                <a:cs typeface="+mj-cs"/>
              </a:defRPr>
            </a:lvl1pPr>
            <a:lvl2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2pPr>
            <a:lvl3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3pPr>
            <a:lvl4pPr algn="l" defTabSz="609585" rtl="0" eaLnBrk="1" latinLnBrk="0" hangingPunct="1">
              <a:lnSpc>
                <a:spcPct val="90000"/>
              </a:lnSpc>
              <a:spcBef>
                <a:spcPct val="0"/>
              </a:spcBef>
              <a:buNone/>
              <a:defRPr lang="en-US" sz="3733" b="0" kern="1200" smtClean="0">
                <a:solidFill>
                  <a:schemeClr val="tx1"/>
                </a:solidFill>
                <a:latin typeface="+mj-lt"/>
                <a:ea typeface="+mj-ea"/>
                <a:cs typeface="+mj-cs"/>
              </a:defRPr>
            </a:lvl4pPr>
            <a:lvl5pPr algn="l" defTabSz="609585" rtl="0" eaLnBrk="1" latinLnBrk="0" hangingPunct="1">
              <a:lnSpc>
                <a:spcPct val="90000"/>
              </a:lnSpc>
              <a:spcBef>
                <a:spcPct val="0"/>
              </a:spcBef>
              <a:buNone/>
              <a:defRPr lang="en-US" sz="3733"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Tree>
    <p:extLst>
      <p:ext uri="{BB962C8B-B14F-4D97-AF65-F5344CB8AC3E}">
        <p14:creationId xmlns:p14="http://schemas.microsoft.com/office/powerpoint/2010/main" val="37828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3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711504" y="859538"/>
            <a:ext cx="8608152" cy="1421928"/>
          </a:xfrm>
          <a:prstGeom prst="rect">
            <a:avLst/>
          </a:prstGeom>
        </p:spPr>
        <p:txBody>
          <a:bodyPr>
            <a:spAutoFit/>
          </a:bodyPr>
          <a:lstStyle>
            <a:lvl1pPr algn="l">
              <a:defRPr sz="4800">
                <a:solidFill>
                  <a:schemeClr val="bg1"/>
                </a:solidFill>
                <a:latin typeface="+mj-lt"/>
              </a:defRPr>
            </a:lvl1pPr>
          </a:lstStyle>
          <a:p>
            <a:r>
              <a:rPr lang="en-US" dirty="0"/>
              <a:t>Always In Title Case; </a:t>
            </a:r>
            <a:br>
              <a:rPr lang="en-US" dirty="0"/>
            </a:br>
            <a:r>
              <a:rPr lang="en-US" dirty="0"/>
              <a:t>2 Lines Preferred</a:t>
            </a:r>
          </a:p>
        </p:txBody>
      </p:sp>
      <p:sp>
        <p:nvSpPr>
          <p:cNvPr id="3" name="Subtitle 2"/>
          <p:cNvSpPr>
            <a:spLocks noGrp="1"/>
          </p:cNvSpPr>
          <p:nvPr>
            <p:ph type="subTitle" idx="1" hasCustomPrompt="1"/>
          </p:nvPr>
        </p:nvSpPr>
        <p:spPr bwMode="black">
          <a:xfrm>
            <a:off x="711503" y="2872231"/>
            <a:ext cx="8608155" cy="757130"/>
          </a:xfrm>
          <a:prstGeom prst="rect">
            <a:avLst/>
          </a:prstGeom>
        </p:spPr>
        <p:txBody>
          <a:bodyPr>
            <a:spAutoFit/>
          </a:bodyPr>
          <a:lstStyle>
            <a:lvl1pPr marL="0" indent="0" algn="l" defTabSz="609585" rtl="0" eaLnBrk="1" latinLnBrk="0" hangingPunct="1">
              <a:lnSpc>
                <a:spcPct val="90000"/>
              </a:lnSpc>
              <a:spcBef>
                <a:spcPct val="0"/>
              </a:spcBef>
              <a:buNone/>
              <a:defRPr lang="en-US" sz="2400" b="0" kern="1200" dirty="0">
                <a:solidFill>
                  <a:schemeClr val="bg1"/>
                </a:solidFill>
                <a:latin typeface="+mj-lt"/>
                <a:ea typeface="+mj-ea"/>
                <a:cs typeface="+mj-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or presenter name [sentence or title case as needed </a:t>
            </a:r>
            <a:br>
              <a:rPr lang="en-US" dirty="0"/>
            </a:br>
            <a:r>
              <a:rPr lang="en-US" dirty="0"/>
              <a:t>Calibri 18 pt]</a:t>
            </a:r>
          </a:p>
        </p:txBody>
      </p:sp>
      <p:sp>
        <p:nvSpPr>
          <p:cNvPr id="11" name="Text Placeholder 12"/>
          <p:cNvSpPr>
            <a:spLocks noGrp="1"/>
          </p:cNvSpPr>
          <p:nvPr>
            <p:ph type="body" sz="quarter" idx="11" hasCustomPrompt="1"/>
          </p:nvPr>
        </p:nvSpPr>
        <p:spPr bwMode="black">
          <a:xfrm>
            <a:off x="711504" y="3688521"/>
            <a:ext cx="8608155" cy="579646"/>
          </a:xfrm>
          <a:prstGeom prst="rect">
            <a:avLst/>
          </a:prstGeom>
        </p:spPr>
        <p:txBody>
          <a:bodyPr>
            <a:spAutoFit/>
          </a:bodyPr>
          <a:lstStyle>
            <a:lvl1pPr marL="0" indent="0">
              <a:buNone/>
              <a:defRPr sz="1867" b="1">
                <a:solidFill>
                  <a:schemeClr val="bg1"/>
                </a:solidFill>
                <a:latin typeface="+mj-lt"/>
              </a:defRPr>
            </a:lvl1pPr>
          </a:lstStyle>
          <a:p>
            <a:pPr lvl="0"/>
            <a:r>
              <a:rPr lang="en-US" dirty="0"/>
              <a:t>Insert Date Here</a:t>
            </a:r>
            <a:endParaRPr lang="lt-LT" dirty="0"/>
          </a:p>
        </p:txBody>
      </p:sp>
      <p:pic>
        <p:nvPicPr>
          <p:cNvPr id="37" name="Picture 36" descr="ca_r_1cr.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905065" y="5918470"/>
            <a:ext cx="896112" cy="743204"/>
          </a:xfrm>
          <a:prstGeom prst="rect">
            <a:avLst/>
          </a:prstGeom>
        </p:spPr>
      </p:pic>
    </p:spTree>
    <p:extLst>
      <p:ext uri="{BB962C8B-B14F-4D97-AF65-F5344CB8AC3E}">
        <p14:creationId xmlns:p14="http://schemas.microsoft.com/office/powerpoint/2010/main" val="209776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6" name="Picture 5" descr="twitt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4572000"/>
          </a:xfrm>
          <a:prstGeom prst="rect">
            <a:avLst/>
          </a:prstGeom>
        </p:spPr>
      </p:pic>
      <p:sp>
        <p:nvSpPr>
          <p:cNvPr id="10" name="Text Placeholder 9"/>
          <p:cNvSpPr>
            <a:spLocks noGrp="1"/>
          </p:cNvSpPr>
          <p:nvPr>
            <p:ph type="body" sz="quarter" idx="10" hasCustomPrompt="1"/>
          </p:nvPr>
        </p:nvSpPr>
        <p:spPr>
          <a:xfrm>
            <a:off x="815413" y="566436"/>
            <a:ext cx="10657184" cy="936005"/>
          </a:xfrm>
        </p:spPr>
        <p:txBody>
          <a:bodyPr>
            <a:noAutofit/>
          </a:bodyPr>
          <a:lstStyle>
            <a:lvl1pPr marL="0" indent="0">
              <a:buNone/>
              <a:defRPr sz="4000">
                <a:solidFill>
                  <a:schemeClr val="bg1"/>
                </a:solidFill>
                <a:latin typeface="Roboto Thin" charset="0"/>
                <a:ea typeface="Roboto Thin" charset="0"/>
              </a:defRPr>
            </a:lvl1pPr>
            <a:lvl2pPr>
              <a:defRPr sz="4000">
                <a:solidFill>
                  <a:schemeClr val="bg1"/>
                </a:solidFill>
                <a:latin typeface="Roboto Thin" charset="0"/>
                <a:ea typeface="Roboto Thin" charset="0"/>
              </a:defRPr>
            </a:lvl2pPr>
            <a:lvl3pPr>
              <a:defRPr sz="4000">
                <a:solidFill>
                  <a:schemeClr val="bg1"/>
                </a:solidFill>
                <a:latin typeface="Roboto Thin" charset="0"/>
                <a:ea typeface="Roboto Thin" charset="0"/>
              </a:defRPr>
            </a:lvl3pPr>
            <a:lvl4pPr>
              <a:defRPr sz="4000">
                <a:solidFill>
                  <a:schemeClr val="bg1"/>
                </a:solidFill>
                <a:latin typeface="Roboto Thin" charset="0"/>
                <a:ea typeface="Roboto Thin" charset="0"/>
              </a:defRPr>
            </a:lvl4pPr>
            <a:lvl5pPr>
              <a:defRPr sz="4000">
                <a:solidFill>
                  <a:schemeClr val="bg1"/>
                </a:solidFill>
                <a:latin typeface="Roboto Thin" charset="0"/>
                <a:ea typeface="Roboto Thin" charset="0"/>
              </a:defRPr>
            </a:lvl5pPr>
          </a:lstStyle>
          <a:p>
            <a:pPr lvl="0"/>
            <a:r>
              <a:rPr lang="en-GB" dirty="0"/>
              <a:t>New Chapter Title</a:t>
            </a:r>
          </a:p>
        </p:txBody>
      </p:sp>
      <p:sp>
        <p:nvSpPr>
          <p:cNvPr id="12" name="Text Placeholder 11"/>
          <p:cNvSpPr>
            <a:spLocks noGrp="1"/>
          </p:cNvSpPr>
          <p:nvPr>
            <p:ph type="body" sz="quarter" idx="11" hasCustomPrompt="1"/>
          </p:nvPr>
        </p:nvSpPr>
        <p:spPr>
          <a:xfrm>
            <a:off x="2063554" y="4797152"/>
            <a:ext cx="8160444" cy="914400"/>
          </a:xfrm>
        </p:spPr>
        <p:txBody>
          <a:bodyPr>
            <a:normAutofit/>
          </a:bodyPr>
          <a:lstStyle>
            <a:lvl1pPr marL="0" indent="0" algn="ctr">
              <a:buNone/>
              <a:defRPr sz="2400">
                <a:latin typeface="Roboto Thin" charset="0"/>
                <a:ea typeface="Roboto Thin" charset="0"/>
              </a:defRPr>
            </a:lvl1pPr>
          </a:lstStyle>
          <a:p>
            <a:pPr lvl="0"/>
            <a:r>
              <a:rPr lang="en-GB" dirty="0"/>
              <a:t>Title description if necessary</a:t>
            </a:r>
          </a:p>
        </p:txBody>
      </p:sp>
    </p:spTree>
    <p:extLst>
      <p:ext uri="{BB962C8B-B14F-4D97-AF65-F5344CB8AC3E}">
        <p14:creationId xmlns:p14="http://schemas.microsoft.com/office/powerpoint/2010/main" val="2177412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C7EF4AC-9E43-4536-9E63-28A01B60B991}" type="datetimeFigureOut">
              <a:rPr lang="en-GB" smtClean="0"/>
              <a:t>05/11/2016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22571352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0275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11242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86823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1269"/>
            <a:ext cx="10972800" cy="4525963"/>
          </a:xfrm>
        </p:spPr>
        <p:txBody>
          <a:bodyPr>
            <a:normAutofit/>
          </a:bodyPr>
          <a:lstStyle>
            <a:lvl1pPr>
              <a:defRPr sz="2400">
                <a:latin typeface="Roboto Thin" charset="0"/>
                <a:ea typeface="Roboto Thin" charset="0"/>
              </a:defRPr>
            </a:lvl1pPr>
            <a:lvl2pPr>
              <a:defRPr sz="2400">
                <a:latin typeface="Roboto Thin" charset="0"/>
                <a:ea typeface="Roboto Thin" charset="0"/>
              </a:defRPr>
            </a:lvl2pPr>
            <a:lvl3pPr>
              <a:defRPr sz="2400">
                <a:latin typeface="Roboto Thin" charset="0"/>
                <a:ea typeface="Roboto Thin" charset="0"/>
              </a:defRPr>
            </a:lvl3pPr>
            <a:lvl4pPr>
              <a:defRPr sz="2400">
                <a:latin typeface="Roboto Thin" charset="0"/>
                <a:ea typeface="Roboto Thin" charset="0"/>
              </a:defRPr>
            </a:lvl4pPr>
            <a:lvl5pPr>
              <a:defRPr sz="2400">
                <a:latin typeface="Roboto Thin" charset="0"/>
                <a:ea typeface="Roboto Thi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4" descr="divider-bg_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62" y="-8523"/>
            <a:ext cx="12285763" cy="563672"/>
          </a:xfrm>
          <a:prstGeom prst="rect">
            <a:avLst/>
          </a:prstGeom>
        </p:spPr>
      </p:pic>
      <p:sp>
        <p:nvSpPr>
          <p:cNvPr id="4" name="Text Placeholder 3"/>
          <p:cNvSpPr>
            <a:spLocks noGrp="1"/>
          </p:cNvSpPr>
          <p:nvPr>
            <p:ph type="body" sz="quarter" idx="10" hasCustomPrompt="1"/>
          </p:nvPr>
        </p:nvSpPr>
        <p:spPr>
          <a:xfrm>
            <a:off x="335293" y="35745"/>
            <a:ext cx="10945283" cy="476251"/>
          </a:xfrm>
        </p:spPr>
        <p:txBody>
          <a:bodyPr>
            <a:normAutofit/>
          </a:bodyPr>
          <a:lstStyle>
            <a:lvl1pPr marL="0" indent="0">
              <a:buNone/>
              <a:defRPr sz="2400">
                <a:solidFill>
                  <a:schemeClr val="bg1"/>
                </a:solidFill>
                <a:latin typeface="Roboto Thin" charset="0"/>
                <a:ea typeface="Roboto Thin" charset="0"/>
              </a:defRPr>
            </a:lvl1pPr>
          </a:lstStyle>
          <a:p>
            <a:pPr lvl="0"/>
            <a:r>
              <a:rPr lang="en-US" dirty="0"/>
              <a:t>Section Title</a:t>
            </a:r>
            <a:endParaRPr lang="en-GB" dirty="0"/>
          </a:p>
        </p:txBody>
      </p:sp>
    </p:spTree>
    <p:extLst>
      <p:ext uri="{BB962C8B-B14F-4D97-AF65-F5344CB8AC3E}">
        <p14:creationId xmlns:p14="http://schemas.microsoft.com/office/powerpoint/2010/main" val="7021681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1269"/>
            <a:ext cx="10972800" cy="4525963"/>
          </a:xfrm>
        </p:spPr>
        <p:txBody>
          <a:bodyPr>
            <a:normAutofit/>
          </a:bodyPr>
          <a:lstStyle>
            <a:lvl1pPr>
              <a:defRPr sz="2400">
                <a:latin typeface="Roboto Thin" charset="0"/>
                <a:ea typeface="Roboto Thin" charset="0"/>
              </a:defRPr>
            </a:lvl1pPr>
            <a:lvl2pPr>
              <a:defRPr sz="2400">
                <a:latin typeface="Roboto Thin" charset="0"/>
                <a:ea typeface="Roboto Thin" charset="0"/>
              </a:defRPr>
            </a:lvl2pPr>
            <a:lvl3pPr>
              <a:defRPr sz="2400">
                <a:latin typeface="Roboto Thin" charset="0"/>
                <a:ea typeface="Roboto Thin" charset="0"/>
              </a:defRPr>
            </a:lvl3pPr>
            <a:lvl4pPr>
              <a:defRPr sz="2400">
                <a:latin typeface="Roboto Thin" charset="0"/>
                <a:ea typeface="Roboto Thin" charset="0"/>
              </a:defRPr>
            </a:lvl4pPr>
            <a:lvl5pPr>
              <a:defRPr sz="2400">
                <a:latin typeface="Roboto Thin" charset="0"/>
                <a:ea typeface="Roboto Thi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4" descr="divider-bg_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206" y="1"/>
            <a:ext cx="12355763" cy="566884"/>
          </a:xfrm>
          <a:prstGeom prst="rect">
            <a:avLst/>
          </a:prstGeom>
        </p:spPr>
      </p:pic>
      <p:sp>
        <p:nvSpPr>
          <p:cNvPr id="9" name="Text Placeholder 3"/>
          <p:cNvSpPr>
            <a:spLocks noGrp="1"/>
          </p:cNvSpPr>
          <p:nvPr>
            <p:ph type="body" sz="quarter" idx="10" hasCustomPrompt="1"/>
          </p:nvPr>
        </p:nvSpPr>
        <p:spPr>
          <a:xfrm>
            <a:off x="335293" y="35745"/>
            <a:ext cx="10945283" cy="476251"/>
          </a:xfrm>
        </p:spPr>
        <p:txBody>
          <a:bodyPr>
            <a:normAutofit/>
          </a:bodyPr>
          <a:lstStyle>
            <a:lvl1pPr marL="0" indent="0">
              <a:buNone/>
              <a:defRPr sz="2400">
                <a:solidFill>
                  <a:schemeClr val="bg1"/>
                </a:solidFill>
                <a:latin typeface="Roboto Thin" charset="0"/>
                <a:ea typeface="Roboto Thin" charset="0"/>
              </a:defRPr>
            </a:lvl1pPr>
          </a:lstStyle>
          <a:p>
            <a:pPr lvl="0"/>
            <a:r>
              <a:rPr lang="en-US" dirty="0"/>
              <a:t>Section Title</a:t>
            </a:r>
            <a:endParaRPr lang="en-GB" dirty="0"/>
          </a:p>
        </p:txBody>
      </p:sp>
    </p:spTree>
    <p:extLst>
      <p:ext uri="{BB962C8B-B14F-4D97-AF65-F5344CB8AC3E}">
        <p14:creationId xmlns:p14="http://schemas.microsoft.com/office/powerpoint/2010/main" val="39162270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5"/>
            <a:ext cx="10515600" cy="132503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945619315"/>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8223" y="-357220"/>
            <a:ext cx="12566972" cy="7330733"/>
          </a:xfrm>
          <a:prstGeom prst="rect">
            <a:avLst/>
          </a:prstGeom>
        </p:spPr>
      </p:pic>
    </p:spTree>
    <p:extLst>
      <p:ext uri="{BB962C8B-B14F-4D97-AF65-F5344CB8AC3E}">
        <p14:creationId xmlns:p14="http://schemas.microsoft.com/office/powerpoint/2010/main" val="25681337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5"/>
            <a:ext cx="10515600" cy="132503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535595490"/>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CA"/>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D738E-8962-435F-8C43-147B8DD7E819}" type="datetime1">
              <a:rPr lang="en-US" smtClean="0"/>
              <a:t>11/5/2016</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a:t>Footer Text</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A9B540C-44DA-4F69-89C9-7C84606640D3}" type="slidenum">
              <a:rPr lang="en-US" smtClean="0"/>
              <a:pPr/>
              <a:t>‹#›</a:t>
            </a:fld>
            <a:endParaRPr lang="en-US"/>
          </a:p>
        </p:txBody>
      </p:sp>
    </p:spTree>
    <p:extLst>
      <p:ext uri="{BB962C8B-B14F-4D97-AF65-F5344CB8AC3E}">
        <p14:creationId xmlns:p14="http://schemas.microsoft.com/office/powerpoint/2010/main" val="1940084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vert="horz"/>
          <a:lstStyle>
            <a:lvl1pPr>
              <a:defRPr sz="5333">
                <a:solidFill>
                  <a:schemeClr val="tx1"/>
                </a:solidFill>
                <a:latin typeface="Gadugi" panose="020B0502040204020203" pitchFamily="34" charset="0"/>
              </a:defRPr>
            </a:lvl1pPr>
          </a:lstStyle>
          <a:p>
            <a:r>
              <a:rPr lang="en-CA"/>
              <a:t>Click to edit Master title style</a:t>
            </a:r>
            <a:endParaRPr lang="en-US"/>
          </a:p>
        </p:txBody>
      </p:sp>
    </p:spTree>
    <p:extLst>
      <p:ext uri="{BB962C8B-B14F-4D97-AF65-F5344CB8AC3E}">
        <p14:creationId xmlns:p14="http://schemas.microsoft.com/office/powerpoint/2010/main" val="2464477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C7EF4AC-9E43-4536-9E63-28A01B60B991}" type="datetimeFigureOut">
              <a:rPr lang="en-GB" smtClean="0"/>
              <a:t>05/11/2016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31279815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711504" y="859538"/>
            <a:ext cx="8608152" cy="1421928"/>
          </a:xfrm>
          <a:prstGeom prst="rect">
            <a:avLst/>
          </a:prstGeom>
        </p:spPr>
        <p:txBody>
          <a:bodyPr>
            <a:spAutoFit/>
          </a:bodyPr>
          <a:lstStyle>
            <a:lvl1pPr algn="l">
              <a:defRPr sz="4800">
                <a:solidFill>
                  <a:schemeClr val="bg1"/>
                </a:solidFill>
                <a:latin typeface="+mj-lt"/>
              </a:defRPr>
            </a:lvl1pPr>
          </a:lstStyle>
          <a:p>
            <a:r>
              <a:rPr lang="en-US" dirty="0"/>
              <a:t>Always In Title Case; </a:t>
            </a:r>
            <a:br>
              <a:rPr lang="en-US" dirty="0"/>
            </a:br>
            <a:r>
              <a:rPr lang="en-US" dirty="0"/>
              <a:t>2 Lines Preferred</a:t>
            </a:r>
          </a:p>
        </p:txBody>
      </p:sp>
      <p:sp>
        <p:nvSpPr>
          <p:cNvPr id="3" name="Subtitle 2"/>
          <p:cNvSpPr>
            <a:spLocks noGrp="1"/>
          </p:cNvSpPr>
          <p:nvPr>
            <p:ph type="subTitle" idx="1" hasCustomPrompt="1"/>
          </p:nvPr>
        </p:nvSpPr>
        <p:spPr bwMode="black">
          <a:xfrm>
            <a:off x="711503" y="2872231"/>
            <a:ext cx="8608155" cy="757130"/>
          </a:xfrm>
          <a:prstGeom prst="rect">
            <a:avLst/>
          </a:prstGeom>
        </p:spPr>
        <p:txBody>
          <a:bodyPr>
            <a:spAutoFit/>
          </a:bodyPr>
          <a:lstStyle>
            <a:lvl1pPr marL="0" indent="0" algn="l" defTabSz="609585" rtl="0" eaLnBrk="1" latinLnBrk="0" hangingPunct="1">
              <a:lnSpc>
                <a:spcPct val="90000"/>
              </a:lnSpc>
              <a:spcBef>
                <a:spcPct val="0"/>
              </a:spcBef>
              <a:buNone/>
              <a:defRPr lang="en-US" sz="2400" b="0" kern="1200" dirty="0">
                <a:solidFill>
                  <a:schemeClr val="bg1"/>
                </a:solidFill>
                <a:latin typeface="+mj-lt"/>
                <a:ea typeface="+mj-ea"/>
                <a:cs typeface="+mj-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or presenter name [sentence or title case as needed </a:t>
            </a:r>
            <a:br>
              <a:rPr lang="en-US" dirty="0"/>
            </a:br>
            <a:r>
              <a:rPr lang="en-US" dirty="0"/>
              <a:t>Calibri 18 pt]</a:t>
            </a:r>
          </a:p>
        </p:txBody>
      </p:sp>
      <p:sp>
        <p:nvSpPr>
          <p:cNvPr id="11" name="Text Placeholder 12"/>
          <p:cNvSpPr>
            <a:spLocks noGrp="1"/>
          </p:cNvSpPr>
          <p:nvPr>
            <p:ph type="body" sz="quarter" idx="11" hasCustomPrompt="1"/>
          </p:nvPr>
        </p:nvSpPr>
        <p:spPr bwMode="black">
          <a:xfrm>
            <a:off x="711504" y="3688521"/>
            <a:ext cx="8608155" cy="579646"/>
          </a:xfrm>
          <a:prstGeom prst="rect">
            <a:avLst/>
          </a:prstGeom>
        </p:spPr>
        <p:txBody>
          <a:bodyPr>
            <a:spAutoFit/>
          </a:bodyPr>
          <a:lstStyle>
            <a:lvl1pPr marL="0" indent="0">
              <a:buNone/>
              <a:defRPr sz="1867" b="1">
                <a:solidFill>
                  <a:schemeClr val="bg1"/>
                </a:solidFill>
                <a:latin typeface="+mj-lt"/>
              </a:defRPr>
            </a:lvl1pPr>
          </a:lstStyle>
          <a:p>
            <a:pPr lvl="0"/>
            <a:r>
              <a:rPr lang="en-US" dirty="0"/>
              <a:t>Insert Date Here</a:t>
            </a:r>
            <a:endParaRPr lang="lt-LT" dirty="0"/>
          </a:p>
        </p:txBody>
      </p:sp>
      <p:pic>
        <p:nvPicPr>
          <p:cNvPr id="37" name="Picture 36" descr="ca_r_1cr.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905065" y="5918470"/>
            <a:ext cx="896112" cy="743204"/>
          </a:xfrm>
          <a:prstGeom prst="rect">
            <a:avLst/>
          </a:prstGeom>
        </p:spPr>
      </p:pic>
    </p:spTree>
    <p:extLst>
      <p:ext uri="{BB962C8B-B14F-4D97-AF65-F5344CB8AC3E}">
        <p14:creationId xmlns:p14="http://schemas.microsoft.com/office/powerpoint/2010/main" val="350917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B000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3554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2122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575" y="210314"/>
            <a:ext cx="10972800" cy="1166815"/>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7" name="Content Placeholder 2"/>
          <p:cNvSpPr>
            <a:spLocks noGrp="1"/>
          </p:cNvSpPr>
          <p:nvPr>
            <p:ph sz="half" idx="1"/>
          </p:nvPr>
        </p:nvSpPr>
        <p:spPr bwMode="gray">
          <a:xfrm>
            <a:off x="612679" y="2193097"/>
            <a:ext cx="10966643" cy="3730399"/>
          </a:xfrm>
          <a:prstGeom prst="rect">
            <a:avLst/>
          </a:prstGeom>
        </p:spPr>
        <p:txBody>
          <a:bodyPr/>
          <a:lstStyle>
            <a:lvl1pPr>
              <a:lnSpc>
                <a:spcPts val="3840"/>
              </a:lnSpc>
              <a:defRPr sz="3200" b="0">
                <a:solidFill>
                  <a:schemeClr val="tx1"/>
                </a:solidFill>
              </a:defRPr>
            </a:lvl1pPr>
            <a:lvl2pPr>
              <a:defRPr sz="2667" b="0">
                <a:solidFill>
                  <a:schemeClr val="tx1"/>
                </a:solidFill>
              </a:defRPr>
            </a:lvl2pPr>
            <a:lvl3pPr>
              <a:defRPr sz="2400" b="0">
                <a:solidFill>
                  <a:schemeClr val="tx1"/>
                </a:solidFill>
              </a:defRPr>
            </a:lvl3pPr>
            <a:lvl4pPr>
              <a:defRPr sz="2133" b="0">
                <a:solidFill>
                  <a:schemeClr val="tx1"/>
                </a:solidFill>
              </a:defRPr>
            </a:lvl4pPr>
            <a:lvl5pPr>
              <a:defRPr sz="1867" b="0">
                <a:solidFill>
                  <a:schemeClr val="tx1"/>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bwMode="gray">
          <a:xfrm>
            <a:off x="609600" y="1611751"/>
            <a:ext cx="10972800" cy="423283"/>
          </a:xfrm>
          <a:solidFill>
            <a:schemeClr val="accent3"/>
          </a:solidFill>
        </p:spPr>
        <p:txBody>
          <a:bodyPr tIns="91440" bIns="91440" anchor="ctr" anchorCtr="0"/>
          <a:lstStyle>
            <a:lvl1pPr marL="0" indent="0" algn="ctr">
              <a:lnSpc>
                <a:spcPct val="100000"/>
              </a:lnSpc>
              <a:spcBef>
                <a:spcPts val="0"/>
              </a:spcBef>
              <a:spcAft>
                <a:spcPts val="0"/>
              </a:spcAft>
              <a:buNone/>
              <a:defRPr sz="1867" b="1">
                <a:solidFill>
                  <a:schemeClr val="bg1"/>
                </a:solidFill>
              </a:defRPr>
            </a:lvl1pPr>
          </a:lstStyle>
          <a:p>
            <a:pPr lvl="0"/>
            <a:r>
              <a:rPr lang="en-US" dirty="0"/>
              <a:t>HIGHLIGHTED TEXT IF NEEDED – UPPERCASE</a:t>
            </a:r>
          </a:p>
        </p:txBody>
      </p:sp>
    </p:spTree>
    <p:extLst>
      <p:ext uri="{BB962C8B-B14F-4D97-AF65-F5344CB8AC3E}">
        <p14:creationId xmlns:p14="http://schemas.microsoft.com/office/powerpoint/2010/main" val="202006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99869" y="210314"/>
            <a:ext cx="10972800" cy="566309"/>
          </a:xfrm>
          <a:solidFill>
            <a:schemeClr val="accent3"/>
          </a:solidFill>
        </p:spPr>
        <p:txBody>
          <a:bodyPr/>
          <a:lstStyle>
            <a:lvl1pPr>
              <a:defRPr sz="3200">
                <a:solidFill>
                  <a:schemeClr val="bg1"/>
                </a:solidFill>
              </a:defRPr>
            </a:lvl1pPr>
          </a:lstStyle>
          <a:p>
            <a:r>
              <a:rPr lang="en-US" dirty="0"/>
              <a:t>Title - Title Case, Calibri 28 Pt</a:t>
            </a:r>
          </a:p>
        </p:txBody>
      </p:sp>
    </p:spTree>
    <p:extLst>
      <p:ext uri="{BB962C8B-B14F-4D97-AF65-F5344CB8AC3E}">
        <p14:creationId xmlns:p14="http://schemas.microsoft.com/office/powerpoint/2010/main" val="342050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1269"/>
            <a:ext cx="10972800" cy="4525963"/>
          </a:xfrm>
        </p:spPr>
        <p:txBody>
          <a:bodyPr>
            <a:normAutofit/>
          </a:bodyPr>
          <a:lstStyle>
            <a:lvl1pPr>
              <a:defRPr sz="2400">
                <a:latin typeface="Roboto Thin" charset="0"/>
                <a:ea typeface="Roboto Thin" charset="0"/>
              </a:defRPr>
            </a:lvl1pPr>
            <a:lvl2pPr>
              <a:defRPr sz="2400">
                <a:latin typeface="Roboto Thin" charset="0"/>
                <a:ea typeface="Roboto Thin" charset="0"/>
              </a:defRPr>
            </a:lvl2pPr>
            <a:lvl3pPr>
              <a:defRPr sz="2400">
                <a:latin typeface="Roboto Thin" charset="0"/>
                <a:ea typeface="Roboto Thin" charset="0"/>
              </a:defRPr>
            </a:lvl3pPr>
            <a:lvl4pPr>
              <a:defRPr sz="2400">
                <a:latin typeface="Roboto Thin" charset="0"/>
                <a:ea typeface="Roboto Thin" charset="0"/>
              </a:defRPr>
            </a:lvl4pPr>
            <a:lvl5pPr>
              <a:defRPr sz="2400">
                <a:latin typeface="Roboto Thin" charset="0"/>
                <a:ea typeface="Roboto Thi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4" descr="divider-bg_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62" y="-8523"/>
            <a:ext cx="12285763" cy="563672"/>
          </a:xfrm>
          <a:prstGeom prst="rect">
            <a:avLst/>
          </a:prstGeom>
        </p:spPr>
      </p:pic>
      <p:sp>
        <p:nvSpPr>
          <p:cNvPr id="4" name="Text Placeholder 3"/>
          <p:cNvSpPr>
            <a:spLocks noGrp="1"/>
          </p:cNvSpPr>
          <p:nvPr>
            <p:ph type="body" sz="quarter" idx="10" hasCustomPrompt="1"/>
          </p:nvPr>
        </p:nvSpPr>
        <p:spPr>
          <a:xfrm>
            <a:off x="335293" y="35745"/>
            <a:ext cx="10945283" cy="476251"/>
          </a:xfrm>
        </p:spPr>
        <p:txBody>
          <a:bodyPr>
            <a:normAutofit/>
          </a:bodyPr>
          <a:lstStyle>
            <a:lvl1pPr marL="0" indent="0">
              <a:buNone/>
              <a:defRPr sz="2400">
                <a:solidFill>
                  <a:schemeClr val="bg1"/>
                </a:solidFill>
                <a:latin typeface="Roboto Thin" charset="0"/>
                <a:ea typeface="Roboto Thin" charset="0"/>
              </a:defRPr>
            </a:lvl1pPr>
          </a:lstStyle>
          <a:p>
            <a:pPr lvl="0"/>
            <a:r>
              <a:rPr lang="en-US" dirty="0"/>
              <a:t>Section Title</a:t>
            </a:r>
            <a:endParaRPr lang="en-GB" dirty="0"/>
          </a:p>
        </p:txBody>
      </p:sp>
    </p:spTree>
    <p:extLst>
      <p:ext uri="{BB962C8B-B14F-4D97-AF65-F5344CB8AC3E}">
        <p14:creationId xmlns:p14="http://schemas.microsoft.com/office/powerpoint/2010/main" val="309693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7EF4AC-9E43-4536-9E63-28A01B60B991}" type="datetimeFigureOut">
              <a:rPr lang="en-GB" smtClean="0"/>
              <a:t>05/11/2016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45786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7EF4AC-9E43-4536-9E63-28A01B60B991}" type="datetimeFigureOut">
              <a:rPr lang="en-GB" smtClean="0"/>
              <a:t>05/11/2016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247971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7EF4AC-9E43-4536-9E63-28A01B60B991}" type="datetimeFigureOut">
              <a:rPr lang="en-GB" smtClean="0"/>
              <a:t>05/11/2016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95C813-2EA8-43B5-B570-B81B407C6E72}" type="slidenum">
              <a:rPr lang="en-GB" smtClean="0"/>
              <a:t>‹#›</a:t>
            </a:fld>
            <a:endParaRPr lang="en-GB"/>
          </a:p>
        </p:txBody>
      </p:sp>
    </p:spTree>
    <p:extLst>
      <p:ext uri="{BB962C8B-B14F-4D97-AF65-F5344CB8AC3E}">
        <p14:creationId xmlns:p14="http://schemas.microsoft.com/office/powerpoint/2010/main" val="914469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theme" Target="../theme/theme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4.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theme" Target="../theme/theme5.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7EF4AC-9E43-4536-9E63-28A01B60B991}" type="datetimeFigureOut">
              <a:rPr lang="en-GB" smtClean="0"/>
              <a:t>05/11/2016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5C813-2EA8-43B5-B570-B81B407C6E72}" type="slidenum">
              <a:rPr lang="en-GB" smtClean="0"/>
              <a:t>‹#›</a:t>
            </a:fld>
            <a:endParaRPr lang="en-GB"/>
          </a:p>
        </p:txBody>
      </p:sp>
    </p:spTree>
    <p:extLst>
      <p:ext uri="{BB962C8B-B14F-4D97-AF65-F5344CB8AC3E}">
        <p14:creationId xmlns:p14="http://schemas.microsoft.com/office/powerpoint/2010/main" val="3636937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7BBAD-1AB1-4A93-B59E-4EDEF74FFB89}" type="datetimeFigureOut">
              <a:rPr lang="en-GB" smtClean="0"/>
              <a:t>05/11/2016</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128B3-ABBD-425F-9764-A180D46DE273}" type="slidenum">
              <a:rPr lang="en-GB" smtClean="0"/>
              <a:t>‹#›</a:t>
            </a:fld>
            <a:endParaRPr lang="en-GB"/>
          </a:p>
        </p:txBody>
      </p:sp>
    </p:spTree>
    <p:extLst>
      <p:ext uri="{BB962C8B-B14F-4D97-AF65-F5344CB8AC3E}">
        <p14:creationId xmlns:p14="http://schemas.microsoft.com/office/powerpoint/2010/main" val="2403555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717" r:id="rId15"/>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14575" y="210314"/>
            <a:ext cx="10972800" cy="1166815"/>
          </a:xfrm>
          <a:prstGeom prst="rect">
            <a:avLst/>
          </a:prstGeom>
        </p:spPr>
        <p:txBody>
          <a:bodyPr vert="horz" lIns="91440" tIns="45720" rIns="91440" bIns="45720" rtlCol="0" anchor="t">
            <a:spAutoFit/>
          </a:bodyPr>
          <a:lstStyle/>
          <a:p>
            <a:r>
              <a:rPr lang="en-US" dirty="0"/>
              <a:t>Title - Title Case, Calibri 28 </a:t>
            </a:r>
            <a:r>
              <a:rPr lang="en-US" dirty="0" err="1"/>
              <a:t>Pt</a:t>
            </a:r>
            <a:br>
              <a:rPr lang="en-US" dirty="0"/>
            </a:br>
            <a:r>
              <a:rPr lang="en-US" dirty="0"/>
              <a:t>2 Line Max</a:t>
            </a:r>
          </a:p>
        </p:txBody>
      </p:sp>
      <p:sp>
        <p:nvSpPr>
          <p:cNvPr id="8" name="Text Placeholder 7"/>
          <p:cNvSpPr>
            <a:spLocks noGrp="1"/>
          </p:cNvSpPr>
          <p:nvPr>
            <p:ph type="body" idx="1"/>
          </p:nvPr>
        </p:nvSpPr>
        <p:spPr bwMode="gray">
          <a:xfrm>
            <a:off x="505936" y="1393854"/>
            <a:ext cx="10972800" cy="4525476"/>
          </a:xfrm>
          <a:prstGeom prst="rect">
            <a:avLst/>
          </a:prstGeom>
        </p:spPr>
        <p:txBody>
          <a:bodyPr vert="horz" lIns="91440" tIns="45720" rIns="91440" bIns="45720" rtlCol="0">
            <a:noAutofit/>
          </a:bodyPr>
          <a:lstStyle/>
          <a:p>
            <a:pPr lvl="0"/>
            <a:r>
              <a:rPr lang="en-US" dirty="0"/>
              <a:t>Bullet 1, Calibri regular 24 </a:t>
            </a:r>
            <a:r>
              <a:rPr lang="en-US" dirty="0" err="1"/>
              <a:t>pt</a:t>
            </a:r>
            <a:endParaRPr lang="en-US" dirty="0"/>
          </a:p>
          <a:p>
            <a:pPr lvl="1"/>
            <a:r>
              <a:rPr lang="en-US" dirty="0"/>
              <a:t>Sub-bullet, Calibri regular 20 </a:t>
            </a:r>
            <a:r>
              <a:rPr lang="en-US" dirty="0" err="1"/>
              <a:t>pt</a:t>
            </a:r>
            <a:endParaRPr lang="en-US" dirty="0"/>
          </a:p>
          <a:p>
            <a:pPr lvl="2"/>
            <a:r>
              <a:rPr lang="en-US" dirty="0"/>
              <a:t>Sub-sub-bullet, Calibri regular 18 </a:t>
            </a:r>
            <a:r>
              <a:rPr lang="en-US" dirty="0" err="1"/>
              <a:t>pt</a:t>
            </a:r>
            <a:endParaRPr lang="en-US" dirty="0"/>
          </a:p>
          <a:p>
            <a:pPr lvl="3"/>
            <a:r>
              <a:rPr lang="en-US" dirty="0"/>
              <a:t>Sub-sub-sub bullet, Calibri regular 16 </a:t>
            </a:r>
            <a:r>
              <a:rPr lang="en-US" dirty="0" err="1"/>
              <a:t>pt</a:t>
            </a:r>
            <a:endParaRPr lang="en-US" dirty="0"/>
          </a:p>
          <a:p>
            <a:pPr lvl="4"/>
            <a:r>
              <a:rPr lang="en-US" dirty="0"/>
              <a:t>Sub-sub-sub-sub bullet, Calibri regular 14 </a:t>
            </a:r>
            <a:r>
              <a:rPr lang="en-US" dirty="0" err="1"/>
              <a:t>pt</a:t>
            </a:r>
            <a:endParaRPr lang="en-US" dirty="0"/>
          </a:p>
        </p:txBody>
      </p:sp>
    </p:spTree>
    <p:extLst>
      <p:ext uri="{BB962C8B-B14F-4D97-AF65-F5344CB8AC3E}">
        <p14:creationId xmlns:p14="http://schemas.microsoft.com/office/powerpoint/2010/main" val="375580687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16"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09585" rtl="0" eaLnBrk="1" latinLnBrk="0" hangingPunct="1">
        <a:lnSpc>
          <a:spcPct val="90000"/>
        </a:lnSpc>
        <a:spcBef>
          <a:spcPct val="0"/>
        </a:spcBef>
        <a:buNone/>
        <a:defRPr lang="en-US" sz="3733" b="0" i="0" u="none" kern="1200" dirty="0">
          <a:solidFill>
            <a:schemeClr val="tx1"/>
          </a:solidFill>
          <a:latin typeface="+mj-lt"/>
          <a:ea typeface="+mj-ea"/>
          <a:cs typeface="+mj-cs"/>
        </a:defRPr>
      </a:lvl1pPr>
    </p:titleStyle>
    <p:bodyStyle>
      <a:lvl1pPr marL="457189" indent="-457189" algn="l" defTabSz="609585" rtl="0" eaLnBrk="1" latinLnBrk="0" hangingPunct="1">
        <a:lnSpc>
          <a:spcPts val="3840"/>
        </a:lnSpc>
        <a:spcBef>
          <a:spcPts val="1600"/>
        </a:spcBef>
        <a:spcAft>
          <a:spcPts val="267"/>
        </a:spcAft>
        <a:buClr>
          <a:schemeClr val="tx1"/>
        </a:buClr>
        <a:buFont typeface="Wingdings" charset="2"/>
        <a:buChar char="§"/>
        <a:defRPr sz="3200" b="0" kern="1200">
          <a:solidFill>
            <a:schemeClr val="tx1"/>
          </a:solidFill>
          <a:latin typeface="+mn-lt"/>
          <a:ea typeface="+mn-ea"/>
          <a:cs typeface="+mn-cs"/>
        </a:defRPr>
      </a:lvl1pPr>
      <a:lvl2pPr marL="905911" indent="-380990" algn="l" defTabSz="609585" rtl="0" eaLnBrk="1" latinLnBrk="0" hangingPunct="1">
        <a:lnSpc>
          <a:spcPts val="2933"/>
        </a:lnSpc>
        <a:spcBef>
          <a:spcPts val="0"/>
        </a:spcBef>
        <a:spcAft>
          <a:spcPts val="800"/>
        </a:spcAft>
        <a:buClr>
          <a:schemeClr val="tx1"/>
        </a:buClr>
        <a:buFont typeface="Arial"/>
        <a:buChar char="–"/>
        <a:defRPr sz="2667" b="0" i="0" u="none" kern="1200" baseline="0">
          <a:solidFill>
            <a:schemeClr val="tx1"/>
          </a:solidFill>
          <a:latin typeface="+mn-lt"/>
          <a:ea typeface="+mn-ea"/>
          <a:cs typeface="+mn-cs"/>
        </a:defRPr>
      </a:lvl2pPr>
      <a:lvl3pPr marL="1303834" indent="-304792" algn="l" defTabSz="609585" rtl="0" eaLnBrk="1" latinLnBrk="0" hangingPunct="1">
        <a:lnSpc>
          <a:spcPts val="2933"/>
        </a:lnSpc>
        <a:spcBef>
          <a:spcPts val="0"/>
        </a:spcBef>
        <a:spcAft>
          <a:spcPts val="800"/>
        </a:spcAft>
        <a:buClr>
          <a:schemeClr val="tx1"/>
        </a:buClr>
        <a:buFont typeface="Wingdings" charset="2"/>
        <a:buChar char="§"/>
        <a:defRPr sz="2400" b="0" kern="1200" baseline="0">
          <a:solidFill>
            <a:schemeClr val="tx1"/>
          </a:solidFill>
          <a:latin typeface="+mn-lt"/>
          <a:ea typeface="+mn-ea"/>
          <a:cs typeface="+mn-cs"/>
        </a:defRPr>
      </a:lvl3pPr>
      <a:lvl4pPr marL="1761023" marR="0" indent="-304792" algn="l" defTabSz="609585" rtl="0" eaLnBrk="1" fontAlgn="auto" latinLnBrk="0" hangingPunct="1">
        <a:lnSpc>
          <a:spcPts val="2933"/>
        </a:lnSpc>
        <a:spcBef>
          <a:spcPts val="0"/>
        </a:spcBef>
        <a:spcAft>
          <a:spcPts val="800"/>
        </a:spcAft>
        <a:buClr>
          <a:schemeClr val="tx1"/>
        </a:buClr>
        <a:buSzTx/>
        <a:buFont typeface="Arial"/>
        <a:buChar char="–"/>
        <a:tabLst/>
        <a:defRPr sz="2133" b="0" kern="1200">
          <a:solidFill>
            <a:schemeClr val="tx1"/>
          </a:solidFill>
          <a:latin typeface="+mn-lt"/>
          <a:ea typeface="+mn-ea"/>
          <a:cs typeface="+mn-cs"/>
        </a:defRPr>
      </a:lvl4pPr>
      <a:lvl5pPr marL="2133547" indent="-304792" algn="l" defTabSz="609585" rtl="0" eaLnBrk="1" latinLnBrk="0" hangingPunct="1">
        <a:lnSpc>
          <a:spcPts val="2933"/>
        </a:lnSpc>
        <a:spcBef>
          <a:spcPts val="0"/>
        </a:spcBef>
        <a:spcAft>
          <a:spcPts val="800"/>
        </a:spcAft>
        <a:buClr>
          <a:schemeClr val="tx1"/>
        </a:buClr>
        <a:buFont typeface="Wingdings" charset="2"/>
        <a:buChar char="§"/>
        <a:tabLst/>
        <a:defRPr sz="1867" b="0" kern="1200" baseline="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77944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19" r:id="rId5"/>
  </p:sldLayoutIdLst>
  <p:hf sldNum="0" hdr="0" ftr="0" dt="0"/>
  <p:txStyles>
    <p:titleStyle>
      <a:lvl1pPr algn="ctr" defTabSz="609585" rtl="0" eaLnBrk="1" latinLnBrk="0" hangingPunct="1">
        <a:spcBef>
          <a:spcPct val="0"/>
        </a:spcBef>
        <a:buNone/>
        <a:defRPr sz="5867" kern="1200">
          <a:solidFill>
            <a:schemeClr val="bg1"/>
          </a:solidFill>
          <a:latin typeface="Roboto Thin"/>
          <a:ea typeface="+mj-ea"/>
          <a:cs typeface="Roboto Thin"/>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223F3E0D-2DB3-C84A-82E0-FA069A6DD65E}" type="datetimeFigureOut">
              <a:rPr lang="en-US" smtClean="0"/>
              <a:t>11/5/2016</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EAB6B00A-6CB6-7443-BA0D-56FC13A894E2}" type="slidenum">
              <a:rPr lang="en-US" smtClean="0"/>
              <a:t>‹#›</a:t>
            </a:fld>
            <a:endParaRPr lang="en-US"/>
          </a:p>
        </p:txBody>
      </p:sp>
    </p:spTree>
    <p:extLst>
      <p:ext uri="{BB962C8B-B14F-4D97-AF65-F5344CB8AC3E}">
        <p14:creationId xmlns:p14="http://schemas.microsoft.com/office/powerpoint/2010/main" val="228644241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2.xml"/><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2.png"/><Relationship Id="rId1" Type="http://schemas.openxmlformats.org/officeDocument/2006/relationships/slideLayout" Target="../slideLayouts/slideLayout33.xml"/><Relationship Id="rId4" Type="http://schemas.openxmlformats.org/officeDocument/2006/relationships/image" Target="../media/image105.jpeg"/></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2.png"/><Relationship Id="rId1" Type="http://schemas.openxmlformats.org/officeDocument/2006/relationships/slideLayout" Target="../slideLayouts/slideLayout33.xml"/><Relationship Id="rId4" Type="http://schemas.openxmlformats.org/officeDocument/2006/relationships/image" Target="../media/image105.jpeg"/></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3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12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9.wmf"/><Relationship Id="rId4" Type="http://schemas.openxmlformats.org/officeDocument/2006/relationships/image" Target="../media/image3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17.png"/><Relationship Id="rId4" Type="http://schemas.openxmlformats.org/officeDocument/2006/relationships/image" Target="../media/image116.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9.wmf"/><Relationship Id="rId4" Type="http://schemas.openxmlformats.org/officeDocument/2006/relationships/image" Target="../media/image3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1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2.png"/><Relationship Id="rId1" Type="http://schemas.openxmlformats.org/officeDocument/2006/relationships/slideLayout" Target="../slideLayouts/slideLayout33.xml"/><Relationship Id="rId4" Type="http://schemas.openxmlformats.org/officeDocument/2006/relationships/image" Target="../media/image120.jpeg"/></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14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5.wmf"/><Relationship Id="rId9" Type="http://schemas.openxmlformats.org/officeDocument/2006/relationships/image" Target="../media/image110.jpeg"/></Relationships>
</file>

<file path=ppt/slides/_rels/slide1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image" Target="../media/image122.png"/><Relationship Id="rId5" Type="http://schemas.openxmlformats.org/officeDocument/2006/relationships/image" Target="../media/image35.wmf"/><Relationship Id="rId4" Type="http://schemas.openxmlformats.org/officeDocument/2006/relationships/image" Target="../media/image38.png"/></Relationships>
</file>

<file path=ppt/slides/_rels/slide1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7.xml"/></Relationships>
</file>

<file path=ppt/slides/_rels/slide1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9.xml"/></Relationships>
</file>

<file path=ppt/slides/_rels/slide15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7.png"/><Relationship Id="rId2" Type="http://schemas.openxmlformats.org/officeDocument/2006/relationships/customXml" Target="../ink/ink6.xml"/><Relationship Id="rId1" Type="http://schemas.openxmlformats.org/officeDocument/2006/relationships/slideLayout" Target="../slideLayouts/slideLayout59.xml"/><Relationship Id="rId6" Type="http://schemas.openxmlformats.org/officeDocument/2006/relationships/customXml" Target="../ink/ink8.xml"/><Relationship Id="rId5" Type="http://schemas.openxmlformats.org/officeDocument/2006/relationships/image" Target="../media/image166.png"/><Relationship Id="rId4" Type="http://schemas.openxmlformats.org/officeDocument/2006/relationships/customXml" Target="../ink/ink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1.xml"/><Relationship Id="rId1" Type="http://schemas.openxmlformats.org/officeDocument/2006/relationships/slideLayout" Target="../slideLayouts/slideLayout59.xml"/><Relationship Id="rId5" Type="http://schemas.openxmlformats.org/officeDocument/2006/relationships/image" Target="../media/image131.png"/><Relationship Id="rId4" Type="http://schemas.openxmlformats.org/officeDocument/2006/relationships/image" Target="../media/image130.png"/></Relationships>
</file>

<file path=ppt/slides/_rels/slide15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1.png"/><Relationship Id="rId2" Type="http://schemas.openxmlformats.org/officeDocument/2006/relationships/notesSlide" Target="../notesSlides/notesSlide42.xml"/><Relationship Id="rId1" Type="http://schemas.openxmlformats.org/officeDocument/2006/relationships/slideLayout" Target="../slideLayouts/slideLayout59.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33.png"/></Relationships>
</file>

<file path=ppt/slides/_rels/slide15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43.xml"/><Relationship Id="rId1" Type="http://schemas.openxmlformats.org/officeDocument/2006/relationships/slideLayout" Target="../slideLayouts/slideLayout59.xml"/><Relationship Id="rId6" Type="http://schemas.openxmlformats.org/officeDocument/2006/relationships/image" Target="../media/image134.png"/><Relationship Id="rId5" Type="http://schemas.openxmlformats.org/officeDocument/2006/relationships/image" Target="../media/image130.png"/><Relationship Id="rId4" Type="http://schemas.openxmlformats.org/officeDocument/2006/relationships/image" Target="../media/image129.png"/></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5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customXml" Target="../ink/ink9.xml"/><Relationship Id="rId1" Type="http://schemas.openxmlformats.org/officeDocument/2006/relationships/slideLayout" Target="../slideLayouts/slideLayout59.xml"/><Relationship Id="rId5" Type="http://schemas.openxmlformats.org/officeDocument/2006/relationships/image" Target="../media/image180.png"/><Relationship Id="rId4" Type="http://schemas.openxmlformats.org/officeDocument/2006/relationships/customXml" Target="../ink/ink1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2.xml"/><Relationship Id="rId4" Type="http://schemas.openxmlformats.org/officeDocument/2006/relationships/image" Target="../media/image30.png"/></Relationships>
</file>

<file path=ppt/slides/_rels/slide16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xml"/><Relationship Id="rId1" Type="http://schemas.openxmlformats.org/officeDocument/2006/relationships/slideLayout" Target="../slideLayouts/slideLayout5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xml"/><Relationship Id="rId1" Type="http://schemas.openxmlformats.org/officeDocument/2006/relationships/slideLayout" Target="../slideLayouts/slideLayout59.xml"/></Relationships>
</file>

<file path=ppt/slides/_rels/slide16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3.xml"/><Relationship Id="rId1" Type="http://schemas.openxmlformats.org/officeDocument/2006/relationships/slideLayout" Target="../slideLayouts/slideLayout59.xml"/><Relationship Id="rId5" Type="http://schemas.openxmlformats.org/officeDocument/2006/relationships/image" Target="../media/image184.png"/><Relationship Id="rId4" Type="http://schemas.openxmlformats.org/officeDocument/2006/relationships/customXml" Target="../ink/ink14.xml"/></Relationships>
</file>

<file path=ppt/slides/_rels/slide1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9.xml"/></Relationships>
</file>

<file path=ppt/slides/_rels/slide1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9.wmf"/><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9.wmf"/><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33.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2.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9.wmf"/><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1.xml"/><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32.xml"/><Relationship Id="rId5" Type="http://schemas.openxmlformats.org/officeDocument/2006/relationships/image" Target="../media/image90.jpeg"/><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2.png"/><Relationship Id="rId1" Type="http://schemas.openxmlformats.org/officeDocument/2006/relationships/slideLayout" Target="../slideLayouts/slideLayout33.xml"/><Relationship Id="rId4" Type="http://schemas.openxmlformats.org/officeDocument/2006/relationships/customXml" Target="../ink/ink1.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2.png"/><Relationship Id="rId1" Type="http://schemas.openxmlformats.org/officeDocument/2006/relationships/slideLayout" Target="../slideLayouts/slideLayout33.xml"/><Relationship Id="rId4" Type="http://schemas.openxmlformats.org/officeDocument/2006/relationships/customXml" Target="../ink/ink2.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9.wmf"/><Relationship Id="rId4" Type="http://schemas.openxmlformats.org/officeDocument/2006/relationships/image" Target="../media/image3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SEB</a:t>
            </a:r>
            <a:br>
              <a:rPr lang="en-GB" dirty="0"/>
            </a:br>
            <a:r>
              <a:rPr lang="en-GB" dirty="0"/>
              <a:t>Executive Briefing on API Strategy</a:t>
            </a:r>
          </a:p>
        </p:txBody>
      </p:sp>
      <p:sp>
        <p:nvSpPr>
          <p:cNvPr id="3" name="Subtitle 2"/>
          <p:cNvSpPr>
            <a:spLocks noGrp="1"/>
          </p:cNvSpPr>
          <p:nvPr>
            <p:ph type="subTitle" idx="1"/>
          </p:nvPr>
        </p:nvSpPr>
        <p:spPr>
          <a:xfrm>
            <a:off x="711503" y="2872231"/>
            <a:ext cx="8608155" cy="1537344"/>
          </a:xfrm>
        </p:spPr>
        <p:txBody>
          <a:bodyPr/>
          <a:lstStyle/>
          <a:p>
            <a:r>
              <a:rPr lang="en-GB" dirty="0"/>
              <a:t>Ronnie Mitra</a:t>
            </a:r>
          </a:p>
          <a:p>
            <a:r>
              <a:rPr lang="en-GB" dirty="0"/>
              <a:t>Director of Design</a:t>
            </a:r>
          </a:p>
          <a:p>
            <a:r>
              <a:rPr lang="en-GB" dirty="0"/>
              <a:t>ronnie.mitra@ca.com</a:t>
            </a:r>
          </a:p>
          <a:p>
            <a:r>
              <a:rPr lang="en-GB" dirty="0"/>
              <a:t>@</a:t>
            </a:r>
            <a:r>
              <a:rPr lang="en-GB" dirty="0" err="1"/>
              <a:t>mitraman</a:t>
            </a:r>
            <a:endParaRPr lang="en-GB" dirty="0"/>
          </a:p>
        </p:txBody>
      </p:sp>
      <p:pic>
        <p:nvPicPr>
          <p:cNvPr id="5" name="Picture 4"/>
          <p:cNvPicPr>
            <a:picLocks noChangeAspect="1"/>
          </p:cNvPicPr>
          <p:nvPr/>
        </p:nvPicPr>
        <p:blipFill>
          <a:blip r:embed="rId2"/>
          <a:stretch>
            <a:fillRect/>
          </a:stretch>
        </p:blipFill>
        <p:spPr>
          <a:xfrm>
            <a:off x="10722622" y="4675031"/>
            <a:ext cx="1140214" cy="977162"/>
          </a:xfrm>
          <a:prstGeom prst="rect">
            <a:avLst/>
          </a:prstGeom>
        </p:spPr>
      </p:pic>
    </p:spTree>
    <p:extLst>
      <p:ext uri="{BB962C8B-B14F-4D97-AF65-F5344CB8AC3E}">
        <p14:creationId xmlns:p14="http://schemas.microsoft.com/office/powerpoint/2010/main" val="148195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8926" y="1988049"/>
            <a:ext cx="4345968" cy="28870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2" descr="http://www.codehesive.com/wp-content/uploads/2011/11/iphone_weather.jpg"/>
          <p:cNvPicPr>
            <a:picLocks noChangeAspect="1" noChangeArrowheads="1"/>
          </p:cNvPicPr>
          <p:nvPr/>
        </p:nvPicPr>
        <p:blipFill>
          <a:blip r:embed="rId2" cstate="print"/>
          <a:srcRect/>
          <a:stretch>
            <a:fillRect/>
          </a:stretch>
        </p:blipFill>
        <p:spPr bwMode="auto">
          <a:xfrm>
            <a:off x="3399637" y="1866901"/>
            <a:ext cx="2082799" cy="3124199"/>
          </a:xfrm>
          <a:prstGeom prst="rect">
            <a:avLst/>
          </a:prstGeom>
          <a:ln>
            <a:noFill/>
          </a:ln>
          <a:effectLst>
            <a:outerShdw blurRad="190500" algn="tl" rotWithShape="0">
              <a:srgbClr val="000000">
                <a:alpha val="70000"/>
              </a:srgbClr>
            </a:outerShdw>
          </a:effectLst>
        </p:spPr>
      </p:pic>
      <p:sp>
        <p:nvSpPr>
          <p:cNvPr id="12" name="Rectangle 11"/>
          <p:cNvSpPr/>
          <p:nvPr/>
        </p:nvSpPr>
        <p:spPr>
          <a:xfrm>
            <a:off x="5916520" y="2536083"/>
            <a:ext cx="905153"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LAYOUT</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3" name="Rectangle 12"/>
          <p:cNvSpPr/>
          <p:nvPr/>
        </p:nvSpPr>
        <p:spPr>
          <a:xfrm>
            <a:off x="6951435" y="2536083"/>
            <a:ext cx="905153"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dirty="0">
                <a:solidFill>
                  <a:srgbClr val="FFFFFF"/>
                </a:solidFill>
                <a:cs typeface="Arial Unicode MS" pitchFamily="34" charset="-128"/>
              </a:rPr>
              <a:t>IMAGES</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4" name="Rectangle 13"/>
          <p:cNvSpPr/>
          <p:nvPr/>
        </p:nvSpPr>
        <p:spPr>
          <a:xfrm>
            <a:off x="7986350" y="2536083"/>
            <a:ext cx="905153"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dirty="0">
                <a:solidFill>
                  <a:srgbClr val="FFFFFF"/>
                </a:solidFill>
                <a:cs typeface="Arial Unicode MS" pitchFamily="34" charset="-128"/>
              </a:rPr>
              <a:t>TEXT</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5" name="Rectangle 14"/>
          <p:cNvSpPr/>
          <p:nvPr/>
        </p:nvSpPr>
        <p:spPr>
          <a:xfrm>
            <a:off x="5916520" y="3030958"/>
            <a:ext cx="1408954"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WEATHER DATA</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6" name="Rectangle 15"/>
          <p:cNvSpPr/>
          <p:nvPr/>
        </p:nvSpPr>
        <p:spPr>
          <a:xfrm>
            <a:off x="5916520" y="3546381"/>
            <a:ext cx="1408954"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INPUT HANDLING</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7" name="Rectangle 16"/>
          <p:cNvSpPr/>
          <p:nvPr/>
        </p:nvSpPr>
        <p:spPr>
          <a:xfrm>
            <a:off x="5916520" y="4056665"/>
            <a:ext cx="1408954"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APPLICATION LOGIC</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Tree>
    <p:extLst>
      <p:ext uri="{BB962C8B-B14F-4D97-AF65-F5344CB8AC3E}">
        <p14:creationId xmlns:p14="http://schemas.microsoft.com/office/powerpoint/2010/main" val="19244085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API Driver: </a:t>
            </a:r>
            <a:r>
              <a:rPr lang="en-GB" b="1" dirty="0"/>
              <a:t>Innovation</a:t>
            </a:r>
          </a:p>
        </p:txBody>
      </p:sp>
      <p:sp>
        <p:nvSpPr>
          <p:cNvPr id="3" name="Content Placeholder 2"/>
          <p:cNvSpPr>
            <a:spLocks noGrp="1"/>
          </p:cNvSpPr>
          <p:nvPr>
            <p:ph sz="half" idx="1"/>
          </p:nvPr>
        </p:nvSpPr>
        <p:spPr>
          <a:xfrm>
            <a:off x="612679" y="1726443"/>
            <a:ext cx="10966643" cy="4197054"/>
          </a:xfrm>
        </p:spPr>
        <p:txBody>
          <a:bodyPr/>
          <a:lstStyle/>
          <a:p>
            <a:r>
              <a:rPr lang="en-GB" dirty="0"/>
              <a:t>Innovation from the </a:t>
            </a:r>
            <a:r>
              <a:rPr lang="en-GB" i="1" dirty="0"/>
              <a:t>outside</a:t>
            </a:r>
            <a:r>
              <a:rPr lang="en-GB" dirty="0"/>
              <a:t> requires an investment in both idea acquisition and idea development</a:t>
            </a:r>
          </a:p>
          <a:p>
            <a:r>
              <a:rPr lang="en-GB" dirty="0"/>
              <a:t>Innovation from the </a:t>
            </a:r>
            <a:r>
              <a:rPr lang="en-GB" i="1" dirty="0"/>
              <a:t>inside</a:t>
            </a:r>
            <a:r>
              <a:rPr lang="en-GB" dirty="0"/>
              <a:t> requires an investment in both idea generation and idea execution</a:t>
            </a:r>
          </a:p>
          <a:p>
            <a:r>
              <a:rPr lang="en-GB" dirty="0"/>
              <a:t>Innovation driven API programs can reduce the cost and increase the opportunity for innovation in organizations</a:t>
            </a:r>
          </a:p>
          <a:p>
            <a:endParaRPr lang="en-GB" dirty="0"/>
          </a:p>
          <a:p>
            <a:endParaRPr lang="en-GB" dirty="0"/>
          </a:p>
          <a:p>
            <a:endParaRPr lang="en-GB" dirty="0"/>
          </a:p>
          <a:p>
            <a:endParaRPr lang="en-GB" dirty="0"/>
          </a:p>
        </p:txBody>
      </p:sp>
      <p:sp>
        <p:nvSpPr>
          <p:cNvPr id="4" name="Text Placeholder 3"/>
          <p:cNvSpPr>
            <a:spLocks noGrp="1"/>
          </p:cNvSpPr>
          <p:nvPr>
            <p:ph type="body" sz="quarter" idx="10"/>
          </p:nvPr>
        </p:nvSpPr>
        <p:spPr>
          <a:xfrm>
            <a:off x="609600" y="1018070"/>
            <a:ext cx="10972800" cy="423283"/>
          </a:xfrm>
        </p:spPr>
        <p:txBody>
          <a:bodyPr>
            <a:normAutofit fontScale="92500" lnSpcReduction="10000"/>
          </a:bodyPr>
          <a:lstStyle/>
          <a:p>
            <a:r>
              <a:rPr lang="en-GB" dirty="0"/>
              <a:t>IN BRIEF</a:t>
            </a:r>
          </a:p>
        </p:txBody>
      </p:sp>
    </p:spTree>
    <p:extLst>
      <p:ext uri="{BB962C8B-B14F-4D97-AF65-F5344CB8AC3E}">
        <p14:creationId xmlns:p14="http://schemas.microsoft.com/office/powerpoint/2010/main" val="285874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Innovation in Business</a:t>
            </a:r>
          </a:p>
        </p:txBody>
      </p:sp>
      <p:sp>
        <p:nvSpPr>
          <p:cNvPr id="4" name="Content Placeholder 3"/>
          <p:cNvSpPr>
            <a:spLocks noGrp="1"/>
          </p:cNvSpPr>
          <p:nvPr>
            <p:ph sz="half" idx="1"/>
          </p:nvPr>
        </p:nvSpPr>
        <p:spPr>
          <a:xfrm>
            <a:off x="606027" y="1123873"/>
            <a:ext cx="10966643" cy="4799623"/>
          </a:xfrm>
        </p:spPr>
        <p:txBody>
          <a:bodyPr/>
          <a:lstStyle/>
          <a:p>
            <a:r>
              <a:rPr lang="en-GB" dirty="0"/>
              <a:t>Changing marketplaces </a:t>
            </a:r>
          </a:p>
          <a:p>
            <a:r>
              <a:rPr lang="en-GB" dirty="0"/>
              <a:t>Changing consumer attitudes</a:t>
            </a:r>
          </a:p>
          <a:p>
            <a:r>
              <a:rPr lang="en-GB" dirty="0"/>
              <a:t>Pursuit of </a:t>
            </a:r>
            <a:r>
              <a:rPr lang="en-GB" i="1" dirty="0"/>
              <a:t>better</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984220" y="2153284"/>
              <a:ext cx="12960" cy="0"/>
            </p14:xfrm>
          </p:contentPart>
        </mc:Choice>
        <mc:Fallback xmlns="">
          <p:pic>
            <p:nvPicPr>
              <p:cNvPr id="2" name="Ink 1"/>
              <p:cNvPicPr/>
              <p:nvPr/>
            </p:nvPicPr>
            <p:blipFill/>
            <p:spPr/>
          </p:pic>
        </mc:Fallback>
      </mc:AlternateContent>
    </p:spTree>
    <p:extLst>
      <p:ext uri="{BB962C8B-B14F-4D97-AF65-F5344CB8AC3E}">
        <p14:creationId xmlns:p14="http://schemas.microsoft.com/office/powerpoint/2010/main" val="377707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Enabling Innovation</a:t>
            </a:r>
          </a:p>
        </p:txBody>
      </p:sp>
      <p:sp>
        <p:nvSpPr>
          <p:cNvPr id="3" name="Content Placeholder 2"/>
          <p:cNvSpPr>
            <a:spLocks noGrp="1"/>
          </p:cNvSpPr>
          <p:nvPr>
            <p:ph sz="half" idx="1"/>
          </p:nvPr>
        </p:nvSpPr>
        <p:spPr/>
        <p:txBody>
          <a:bodyPr/>
          <a:lstStyle/>
          <a:p>
            <a:r>
              <a:rPr lang="en-GB" dirty="0"/>
              <a:t>Get better at generating ideas</a:t>
            </a:r>
          </a:p>
          <a:p>
            <a:r>
              <a:rPr lang="en-GB" dirty="0"/>
              <a:t>Get better at executing on ideas</a:t>
            </a:r>
          </a:p>
          <a:p>
            <a:r>
              <a:rPr lang="en-GB" dirty="0"/>
              <a:t>Two innovation sources:</a:t>
            </a:r>
          </a:p>
          <a:p>
            <a:pPr lvl="1"/>
            <a:r>
              <a:rPr lang="en-GB" dirty="0"/>
              <a:t>Outside </a:t>
            </a:r>
          </a:p>
          <a:p>
            <a:pPr lvl="1"/>
            <a:r>
              <a:rPr lang="en-GB" dirty="0"/>
              <a:t>Inside</a:t>
            </a:r>
          </a:p>
          <a:p>
            <a:pPr lvl="1"/>
            <a:endParaRPr lang="en-GB" dirty="0"/>
          </a:p>
        </p:txBody>
      </p:sp>
    </p:spTree>
    <p:extLst>
      <p:ext uri="{BB962C8B-B14F-4D97-AF65-F5344CB8AC3E}">
        <p14:creationId xmlns:p14="http://schemas.microsoft.com/office/powerpoint/2010/main" val="259672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GB" dirty="0"/>
              <a:t>Innovation From The Outside</a:t>
            </a:r>
          </a:p>
        </p:txBody>
      </p:sp>
      <p:sp>
        <p:nvSpPr>
          <p:cNvPr id="9" name="Text Placeholder 8"/>
          <p:cNvSpPr>
            <a:spLocks noGrp="1"/>
          </p:cNvSpPr>
          <p:nvPr>
            <p:ph sz="half" idx="1"/>
          </p:nvPr>
        </p:nvSpPr>
        <p:spPr/>
        <p:txBody>
          <a:bodyPr/>
          <a:lstStyle/>
          <a:p>
            <a:r>
              <a:rPr lang="en-GB" dirty="0"/>
              <a:t>Ideas generated from outside the organization boundaries</a:t>
            </a:r>
          </a:p>
          <a:p>
            <a:r>
              <a:rPr lang="en-GB" dirty="0"/>
              <a:t>A different perspective, unique point of view</a:t>
            </a:r>
          </a:p>
          <a:p>
            <a:r>
              <a:rPr lang="en-GB" dirty="0"/>
              <a:t>Crowdsourced ideas and innovations</a:t>
            </a:r>
          </a:p>
          <a:p>
            <a:pPr marL="0" indent="0">
              <a:buNone/>
            </a:pPr>
            <a:endParaRPr lang="en-GB" dirty="0"/>
          </a:p>
          <a:p>
            <a:endParaRPr lang="en-GB" dirty="0"/>
          </a:p>
        </p:txBody>
      </p:sp>
    </p:spTree>
    <p:extLst>
      <p:ext uri="{BB962C8B-B14F-4D97-AF65-F5344CB8AC3E}">
        <p14:creationId xmlns:p14="http://schemas.microsoft.com/office/powerpoint/2010/main" val="1016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27449" y="-27598"/>
            <a:ext cx="10513169" cy="6981403"/>
          </a:xfrm>
          <a:prstGeom prst="rect">
            <a:avLst/>
          </a:prstGeom>
        </p:spPr>
      </p:pic>
      <p:sp>
        <p:nvSpPr>
          <p:cNvPr id="8" name="Rounded Rectangle 7"/>
          <p:cNvSpPr/>
          <p:nvPr/>
        </p:nvSpPr>
        <p:spPr>
          <a:xfrm>
            <a:off x="1406747" y="1253605"/>
            <a:ext cx="9217024" cy="2664296"/>
          </a:xfrm>
          <a:prstGeom prst="roundRect">
            <a:avLst/>
          </a:prstGeom>
          <a:solidFill>
            <a:srgbClr val="E66D73">
              <a:alpha val="75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kern="0">
              <a:solidFill>
                <a:srgbClr val="000000"/>
              </a:solidFill>
            </a:endParaRPr>
          </a:p>
        </p:txBody>
      </p:sp>
      <p:sp>
        <p:nvSpPr>
          <p:cNvPr id="2" name="Title 1"/>
          <p:cNvSpPr>
            <a:spLocks noGrp="1"/>
          </p:cNvSpPr>
          <p:nvPr>
            <p:ph type="title"/>
          </p:nvPr>
        </p:nvSpPr>
        <p:spPr/>
        <p:txBody>
          <a:bodyPr/>
          <a:lstStyle/>
          <a:p>
            <a:r>
              <a:rPr lang="en-GB" dirty="0"/>
              <a:t>A Recipe for API-Centric External Innovation</a:t>
            </a:r>
          </a:p>
        </p:txBody>
      </p:sp>
      <p:sp>
        <p:nvSpPr>
          <p:cNvPr id="3" name="Content Placeholder 2"/>
          <p:cNvSpPr>
            <a:spLocks noGrp="1"/>
          </p:cNvSpPr>
          <p:nvPr>
            <p:ph sz="half" idx="1"/>
          </p:nvPr>
        </p:nvSpPr>
        <p:spPr>
          <a:xfrm>
            <a:off x="1724488" y="1272325"/>
            <a:ext cx="10966643" cy="4799623"/>
          </a:xfrm>
        </p:spPr>
        <p:txBody>
          <a:bodyPr>
            <a:normAutofit/>
          </a:bodyPr>
          <a:lstStyle/>
          <a:p>
            <a:pPr>
              <a:lnSpc>
                <a:spcPct val="130000"/>
              </a:lnSpc>
              <a:buFont typeface="+mj-ea"/>
              <a:buAutoNum type="circleNumDbPlain"/>
            </a:pPr>
            <a:r>
              <a:rPr lang="en-US" dirty="0">
                <a:solidFill>
                  <a:schemeClr val="bg1"/>
                </a:solidFill>
                <a:latin typeface="Avenir Book"/>
                <a:cs typeface="Avenir Book"/>
              </a:rPr>
              <a:t> Open an API to expose data and services</a:t>
            </a:r>
          </a:p>
          <a:p>
            <a:pPr>
              <a:lnSpc>
                <a:spcPct val="130000"/>
              </a:lnSpc>
              <a:buFont typeface="+mj-ea"/>
              <a:buAutoNum type="circleNumDbPlain"/>
            </a:pPr>
            <a:r>
              <a:rPr lang="en-US" dirty="0">
                <a:solidFill>
                  <a:schemeClr val="bg1"/>
                </a:solidFill>
                <a:latin typeface="Avenir Book"/>
                <a:cs typeface="Avenir Book"/>
              </a:rPr>
              <a:t> Run a “hackathon”</a:t>
            </a:r>
          </a:p>
          <a:p>
            <a:pPr>
              <a:lnSpc>
                <a:spcPct val="130000"/>
              </a:lnSpc>
              <a:buFont typeface="+mj-ea"/>
              <a:buAutoNum type="circleNumDbPlain"/>
            </a:pPr>
            <a:r>
              <a:rPr lang="en-US" dirty="0">
                <a:solidFill>
                  <a:schemeClr val="bg1"/>
                </a:solidFill>
                <a:latin typeface="Avenir Book"/>
                <a:cs typeface="Avenir Book"/>
              </a:rPr>
              <a:t> See what blooms and profit</a:t>
            </a:r>
          </a:p>
        </p:txBody>
      </p:sp>
    </p:spTree>
    <p:extLst>
      <p:ext uri="{BB962C8B-B14F-4D97-AF65-F5344CB8AC3E}">
        <p14:creationId xmlns:p14="http://schemas.microsoft.com/office/powerpoint/2010/main" val="315646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0" y="-12635"/>
            <a:ext cx="9144000" cy="6858000"/>
          </a:xfrm>
          <a:prstGeom prst="rect">
            <a:avLst/>
          </a:prstGeom>
        </p:spPr>
      </p:pic>
      <p:sp>
        <p:nvSpPr>
          <p:cNvPr id="5" name="TextBox 4"/>
          <p:cNvSpPr txBox="1"/>
          <p:nvPr/>
        </p:nvSpPr>
        <p:spPr>
          <a:xfrm>
            <a:off x="2567609" y="1268761"/>
            <a:ext cx="4075155" cy="769441"/>
          </a:xfrm>
          <a:prstGeom prst="rect">
            <a:avLst/>
          </a:prstGeom>
          <a:noFill/>
        </p:spPr>
        <p:txBody>
          <a:bodyPr wrap="none" rtlCol="0">
            <a:spAutoFit/>
          </a:bodyPr>
          <a:lstStyle/>
          <a:p>
            <a:pPr defTabSz="1219170"/>
            <a:r>
              <a:rPr lang="en-US" sz="4400" kern="0" dirty="0">
                <a:solidFill>
                  <a:srgbClr val="FFFFFF"/>
                </a:solidFill>
                <a:latin typeface="Roboto Regular"/>
                <a:cs typeface="Roboto Regular"/>
              </a:rPr>
              <a:t>Typical Results</a:t>
            </a:r>
          </a:p>
        </p:txBody>
      </p:sp>
    </p:spTree>
    <p:extLst>
      <p:ext uri="{BB962C8B-B14F-4D97-AF65-F5344CB8AC3E}">
        <p14:creationId xmlns:p14="http://schemas.microsoft.com/office/powerpoint/2010/main" val="12081445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APIs for Outside Innovation: Challenges</a:t>
            </a:r>
          </a:p>
        </p:txBody>
      </p:sp>
      <p:sp>
        <p:nvSpPr>
          <p:cNvPr id="3" name="Content Placeholder 2"/>
          <p:cNvSpPr>
            <a:spLocks noGrp="1"/>
          </p:cNvSpPr>
          <p:nvPr>
            <p:ph sz="half" idx="1"/>
          </p:nvPr>
        </p:nvSpPr>
        <p:spPr/>
        <p:txBody>
          <a:bodyPr/>
          <a:lstStyle/>
          <a:p>
            <a:r>
              <a:rPr lang="en-US" dirty="0"/>
              <a:t>Difficult to budget for innovation – when will it happen?</a:t>
            </a:r>
          </a:p>
          <a:p>
            <a:r>
              <a:rPr lang="en-US" dirty="0"/>
              <a:t>What happens when innovative ideas are discovered?</a:t>
            </a:r>
          </a:p>
          <a:p>
            <a:r>
              <a:rPr lang="en-US" dirty="0"/>
              <a:t>How are developers incentivized?  What’s in it for them?</a:t>
            </a:r>
          </a:p>
        </p:txBody>
      </p:sp>
    </p:spTree>
    <p:extLst>
      <p:ext uri="{BB962C8B-B14F-4D97-AF65-F5344CB8AC3E}">
        <p14:creationId xmlns:p14="http://schemas.microsoft.com/office/powerpoint/2010/main" val="168916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Innovation Case Study</a:t>
            </a:r>
          </a:p>
        </p:txBody>
      </p:sp>
      <p:pic>
        <p:nvPicPr>
          <p:cNvPr id="7174" name="Picture 6" descr="http://files.williamhillplc.com/media/1556/wiliam-hil_logo_colou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871" y="2106853"/>
            <a:ext cx="6582796" cy="293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77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William Hill </a:t>
            </a:r>
          </a:p>
        </p:txBody>
      </p:sp>
      <p:pic>
        <p:nvPicPr>
          <p:cNvPr id="3" name="Picture 2"/>
          <p:cNvPicPr>
            <a:picLocks noChangeAspect="1"/>
          </p:cNvPicPr>
          <p:nvPr/>
        </p:nvPicPr>
        <p:blipFill>
          <a:blip r:embed="rId2"/>
          <a:stretch>
            <a:fillRect/>
          </a:stretch>
        </p:blipFill>
        <p:spPr>
          <a:xfrm>
            <a:off x="1603086" y="837044"/>
            <a:ext cx="9318337" cy="8131200"/>
          </a:xfrm>
          <a:prstGeom prst="rect">
            <a:avLst/>
          </a:prstGeom>
        </p:spPr>
      </p:pic>
    </p:spTree>
    <p:extLst>
      <p:ext uri="{BB962C8B-B14F-4D97-AF65-F5344CB8AC3E}">
        <p14:creationId xmlns:p14="http://schemas.microsoft.com/office/powerpoint/2010/main" val="107669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William Hill in Context</a:t>
            </a:r>
          </a:p>
        </p:txBody>
      </p:sp>
      <p:sp>
        <p:nvSpPr>
          <p:cNvPr id="2" name="Content Placeholder 1"/>
          <p:cNvSpPr>
            <a:spLocks noGrp="1"/>
          </p:cNvSpPr>
          <p:nvPr>
            <p:ph sz="half" idx="1"/>
          </p:nvPr>
        </p:nvSpPr>
        <p:spPr/>
        <p:txBody>
          <a:bodyPr/>
          <a:lstStyle/>
          <a:p>
            <a:pPr marL="0" indent="0">
              <a:buNone/>
            </a:pPr>
            <a:endParaRPr lang="en-US" dirty="0"/>
          </a:p>
          <a:p>
            <a:r>
              <a:rPr lang="en-US" dirty="0"/>
              <a:t>Operating in a highly competitive, commoditized marketplace (gaming)</a:t>
            </a:r>
          </a:p>
          <a:p>
            <a:r>
              <a:rPr lang="en-US" dirty="0"/>
              <a:t>Unique and new user experiences are a key product differentiator</a:t>
            </a:r>
          </a:p>
          <a:p>
            <a:r>
              <a:rPr lang="en-US" dirty="0"/>
              <a:t>Identifying “blue water” audiences and gaming markets is a key innovation activity</a:t>
            </a:r>
          </a:p>
          <a:p>
            <a:endParaRPr lang="en-US" dirty="0"/>
          </a:p>
          <a:p>
            <a:endParaRPr lang="en-US" dirty="0"/>
          </a:p>
        </p:txBody>
      </p:sp>
    </p:spTree>
    <p:extLst>
      <p:ext uri="{BB962C8B-B14F-4D97-AF65-F5344CB8AC3E}">
        <p14:creationId xmlns:p14="http://schemas.microsoft.com/office/powerpoint/2010/main" val="263994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91944" y="-71919"/>
            <a:ext cx="6891157" cy="7161087"/>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http://www.codehesive.com/wp-content/uploads/2011/11/iphone_weather.jpg"/>
          <p:cNvPicPr>
            <a:picLocks noChangeAspect="1" noChangeArrowheads="1"/>
          </p:cNvPicPr>
          <p:nvPr/>
        </p:nvPicPr>
        <p:blipFill>
          <a:blip r:embed="rId2" cstate="print"/>
          <a:srcRect/>
          <a:stretch>
            <a:fillRect/>
          </a:stretch>
        </p:blipFill>
        <p:spPr bwMode="auto">
          <a:xfrm>
            <a:off x="2711625" y="2709292"/>
            <a:ext cx="886455" cy="1329680"/>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8256241" y="3189465"/>
            <a:ext cx="2289409" cy="369332"/>
          </a:xfrm>
          <a:prstGeom prst="rect">
            <a:avLst/>
          </a:prstGeom>
          <a:noFill/>
        </p:spPr>
        <p:txBody>
          <a:bodyPr wrap="none" rtlCol="0">
            <a:spAutoFit/>
          </a:bodyPr>
          <a:lstStyle/>
          <a:p>
            <a:pPr defTabSz="914377"/>
            <a:r>
              <a:rPr lang="en-GB" kern="0" dirty="0">
                <a:solidFill>
                  <a:schemeClr val="bg1"/>
                </a:solidFill>
                <a:latin typeface="Roboto" panose="02000000000000000000" pitchFamily="2" charset="0"/>
                <a:ea typeface="Roboto" panose="02000000000000000000" pitchFamily="2" charset="0"/>
              </a:rPr>
              <a:t>Build page and send</a:t>
            </a:r>
          </a:p>
        </p:txBody>
      </p:sp>
      <p:sp>
        <p:nvSpPr>
          <p:cNvPr id="5" name="TextBox 4"/>
          <p:cNvSpPr txBox="1"/>
          <p:nvPr/>
        </p:nvSpPr>
        <p:spPr>
          <a:xfrm>
            <a:off x="7176634" y="1105582"/>
            <a:ext cx="1577676" cy="830997"/>
          </a:xfrm>
          <a:prstGeom prst="rect">
            <a:avLst/>
          </a:prstGeom>
          <a:noFill/>
        </p:spPr>
        <p:txBody>
          <a:bodyPr wrap="none" rtlCol="0">
            <a:spAutoFit/>
          </a:bodyPr>
          <a:lstStyle/>
          <a:p>
            <a:pPr algn="ctr" defTabSz="914377"/>
            <a:r>
              <a:rPr lang="en-US" sz="2800" kern="0" dirty="0">
                <a:solidFill>
                  <a:schemeClr val="bg1"/>
                </a:solidFill>
                <a:latin typeface="Roboto Black"/>
                <a:cs typeface="Roboto Black"/>
              </a:rPr>
              <a:t>Backend</a:t>
            </a:r>
          </a:p>
          <a:p>
            <a:pPr algn="ctr" defTabSz="914377"/>
            <a:r>
              <a:rPr lang="en-US" sz="2000" kern="0" dirty="0">
                <a:solidFill>
                  <a:schemeClr val="bg1"/>
                </a:solidFill>
                <a:latin typeface="Roboto Black"/>
                <a:cs typeface="Roboto Black"/>
              </a:rPr>
              <a:t>(server)</a:t>
            </a:r>
          </a:p>
        </p:txBody>
      </p:sp>
      <p:sp>
        <p:nvSpPr>
          <p:cNvPr id="18" name="TextBox 17"/>
          <p:cNvSpPr txBox="1"/>
          <p:nvPr/>
        </p:nvSpPr>
        <p:spPr>
          <a:xfrm>
            <a:off x="2423355" y="1105582"/>
            <a:ext cx="1651414" cy="830997"/>
          </a:xfrm>
          <a:prstGeom prst="rect">
            <a:avLst/>
          </a:prstGeom>
          <a:noFill/>
        </p:spPr>
        <p:txBody>
          <a:bodyPr wrap="none" rtlCol="0">
            <a:spAutoFit/>
          </a:bodyPr>
          <a:lstStyle/>
          <a:p>
            <a:pPr algn="ctr" defTabSz="914377"/>
            <a:r>
              <a:rPr lang="en-US" sz="2800" kern="0" dirty="0">
                <a:solidFill>
                  <a:sysClr val="windowText" lastClr="000000"/>
                </a:solidFill>
                <a:latin typeface="Roboto Black"/>
                <a:cs typeface="Roboto Black"/>
              </a:rPr>
              <a:t>Frontend</a:t>
            </a:r>
          </a:p>
          <a:p>
            <a:pPr algn="ctr" defTabSz="914377"/>
            <a:r>
              <a:rPr lang="en-US" sz="2000" kern="0" dirty="0">
                <a:solidFill>
                  <a:sysClr val="windowText" lastClr="000000"/>
                </a:solidFill>
                <a:latin typeface="Roboto Black"/>
                <a:cs typeface="Roboto Black"/>
              </a:rPr>
              <a:t>(client)</a:t>
            </a:r>
          </a:p>
        </p:txBody>
      </p:sp>
      <p:sp>
        <p:nvSpPr>
          <p:cNvPr id="17" name="Rectangle 16"/>
          <p:cNvSpPr/>
          <p:nvPr/>
        </p:nvSpPr>
        <p:spPr>
          <a:xfrm>
            <a:off x="7464152" y="4071874"/>
            <a:ext cx="905153" cy="369303"/>
          </a:xfrm>
          <a:prstGeom prst="rect">
            <a:avLst/>
          </a:prstGeom>
          <a:solidFill>
            <a:srgbClr val="20343A"/>
          </a:solidFill>
          <a:ln w="38100" cap="flat" cmpd="sng" algn="ctr">
            <a:solidFill>
              <a:schemeClr val="bg1"/>
            </a:solid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LAYOUT</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9" name="Rectangle 18"/>
          <p:cNvSpPr/>
          <p:nvPr/>
        </p:nvSpPr>
        <p:spPr>
          <a:xfrm>
            <a:off x="8499067" y="4071874"/>
            <a:ext cx="905153" cy="369303"/>
          </a:xfrm>
          <a:prstGeom prst="rect">
            <a:avLst/>
          </a:prstGeom>
          <a:solidFill>
            <a:srgbClr val="20343A"/>
          </a:solidFill>
          <a:ln w="38100" cap="flat" cmpd="sng" algn="ctr">
            <a:solidFill>
              <a:schemeClr val="bg1"/>
            </a:solid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dirty="0">
                <a:solidFill>
                  <a:srgbClr val="FFFFFF"/>
                </a:solidFill>
                <a:cs typeface="Arial Unicode MS" pitchFamily="34" charset="-128"/>
              </a:rPr>
              <a:t>IMAGES</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0" name="Rectangle 19"/>
          <p:cNvSpPr/>
          <p:nvPr/>
        </p:nvSpPr>
        <p:spPr>
          <a:xfrm>
            <a:off x="9533982" y="4071874"/>
            <a:ext cx="905153" cy="369303"/>
          </a:xfrm>
          <a:prstGeom prst="rect">
            <a:avLst/>
          </a:prstGeom>
          <a:solidFill>
            <a:srgbClr val="20343A"/>
          </a:solidFill>
          <a:ln w="38100" cap="flat" cmpd="sng" algn="ctr">
            <a:solidFill>
              <a:schemeClr val="bg1"/>
            </a:solid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dirty="0">
                <a:solidFill>
                  <a:srgbClr val="FFFFFF"/>
                </a:solidFill>
                <a:cs typeface="Arial Unicode MS" pitchFamily="34" charset="-128"/>
              </a:rPr>
              <a:t>TEXT</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1" name="Rectangle 20"/>
          <p:cNvSpPr/>
          <p:nvPr/>
        </p:nvSpPr>
        <p:spPr>
          <a:xfrm>
            <a:off x="7464152" y="4541064"/>
            <a:ext cx="1408954" cy="369303"/>
          </a:xfrm>
          <a:prstGeom prst="rect">
            <a:avLst/>
          </a:prstGeom>
          <a:solidFill>
            <a:srgbClr val="20343A"/>
          </a:solidFill>
          <a:ln w="38100" cap="flat" cmpd="sng" algn="ctr">
            <a:solidFill>
              <a:schemeClr val="bg1"/>
            </a:solid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WEATHER DATA</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2" name="Rectangle 21"/>
          <p:cNvSpPr/>
          <p:nvPr/>
        </p:nvSpPr>
        <p:spPr>
          <a:xfrm>
            <a:off x="7464152" y="5001693"/>
            <a:ext cx="1408954" cy="369303"/>
          </a:xfrm>
          <a:prstGeom prst="rect">
            <a:avLst/>
          </a:prstGeom>
          <a:solidFill>
            <a:srgbClr val="20343A"/>
          </a:solidFill>
          <a:ln w="38100" cap="flat" cmpd="sng" algn="ctr">
            <a:solidFill>
              <a:schemeClr val="bg1"/>
            </a:solid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APPLICATION LOGIC</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3" name="Rectangle 22"/>
          <p:cNvSpPr/>
          <p:nvPr/>
        </p:nvSpPr>
        <p:spPr>
          <a:xfrm>
            <a:off x="2189126" y="4309361"/>
            <a:ext cx="1408954"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INPUT HANDLING</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5" name="Right Arrow 14"/>
          <p:cNvSpPr/>
          <p:nvPr/>
        </p:nvSpPr>
        <p:spPr>
          <a:xfrm flipH="1">
            <a:off x="3609194" y="3220865"/>
            <a:ext cx="3912740" cy="306532"/>
          </a:xfrm>
          <a:prstGeom prst="rightArrow">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464152" y="2874417"/>
            <a:ext cx="685800" cy="944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9156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William Hill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Ink 17"/>
              <p14:cNvContentPartPr/>
              <p14:nvPr/>
            </p14:nvContentPartPr>
            <p14:xfrm>
              <a:off x="10034300" y="3715593"/>
              <a:ext cx="0" cy="13440"/>
            </p14:xfrm>
          </p:contentPart>
        </mc:Choice>
        <mc:Fallback xmlns="">
          <p:pic>
            <p:nvPicPr>
              <p:cNvPr id="18" name="Ink 17"/>
              <p:cNvPicPr/>
              <p:nvPr/>
            </p:nvPicPr>
            <p:blipFill/>
            <p:spPr/>
          </p:pic>
        </mc:Fallback>
      </mc:AlternateContent>
      <p:sp>
        <p:nvSpPr>
          <p:cNvPr id="21" name="Rectangle 20"/>
          <p:cNvSpPr/>
          <p:nvPr/>
        </p:nvSpPr>
        <p:spPr>
          <a:xfrm>
            <a:off x="3777456" y="2097277"/>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earning potential</a:t>
            </a:r>
          </a:p>
        </p:txBody>
      </p:sp>
      <p:sp>
        <p:nvSpPr>
          <p:cNvPr id="22" name="Rectangle 21"/>
          <p:cNvSpPr/>
          <p:nvPr/>
        </p:nvSpPr>
        <p:spPr>
          <a:xfrm>
            <a:off x="3777454" y="2598031"/>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enjoyment</a:t>
            </a:r>
          </a:p>
        </p:txBody>
      </p:sp>
      <p:sp>
        <p:nvSpPr>
          <p:cNvPr id="24" name="Rectangle 23"/>
          <p:cNvSpPr/>
          <p:nvPr/>
        </p:nvSpPr>
        <p:spPr>
          <a:xfrm>
            <a:off x="6441022" y="2097277"/>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gamblers</a:t>
            </a:r>
          </a:p>
        </p:txBody>
      </p:sp>
      <p:sp>
        <p:nvSpPr>
          <p:cNvPr id="26" name="Rectangle 25"/>
          <p:cNvSpPr/>
          <p:nvPr/>
        </p:nvSpPr>
        <p:spPr>
          <a:xfrm>
            <a:off x="5128461" y="3438291"/>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branches</a:t>
            </a:r>
          </a:p>
        </p:txBody>
      </p:sp>
      <p:sp>
        <p:nvSpPr>
          <p:cNvPr id="27" name="Rectangle 26"/>
          <p:cNvSpPr/>
          <p:nvPr/>
        </p:nvSpPr>
        <p:spPr>
          <a:xfrm>
            <a:off x="5141562" y="3887434"/>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apps</a:t>
            </a:r>
          </a:p>
        </p:txBody>
      </p:sp>
      <p:pic>
        <p:nvPicPr>
          <p:cNvPr id="13" name="Picture 6" descr="http://files.williamhillplc.com/media/1556/wiliam-hil_logo_colou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658" y="1167252"/>
            <a:ext cx="1439012" cy="64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06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William Hill : 10 APIs</a:t>
            </a:r>
          </a:p>
        </p:txBody>
      </p:sp>
      <p:pic>
        <p:nvPicPr>
          <p:cNvPr id="3" name="Picture 2"/>
          <p:cNvPicPr>
            <a:picLocks noChangeAspect="1"/>
          </p:cNvPicPr>
          <p:nvPr/>
        </p:nvPicPr>
        <p:blipFill>
          <a:blip r:embed="rId2"/>
          <a:stretch>
            <a:fillRect/>
          </a:stretch>
        </p:blipFill>
        <p:spPr>
          <a:xfrm>
            <a:off x="998014" y="934027"/>
            <a:ext cx="10176511" cy="5692800"/>
          </a:xfrm>
          <a:prstGeom prst="rect">
            <a:avLst/>
          </a:prstGeom>
        </p:spPr>
      </p:pic>
    </p:spTree>
    <p:extLst>
      <p:ext uri="{BB962C8B-B14F-4D97-AF65-F5344CB8AC3E}">
        <p14:creationId xmlns:p14="http://schemas.microsoft.com/office/powerpoint/2010/main" val="232025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14845" y="486541"/>
            <a:ext cx="9927640" cy="6628800"/>
          </a:xfrm>
          <a:prstGeom prst="rect">
            <a:avLst/>
          </a:prstGeom>
        </p:spPr>
      </p:pic>
      <p:sp>
        <p:nvSpPr>
          <p:cNvPr id="2" name="Title 1"/>
          <p:cNvSpPr>
            <a:spLocks noGrp="1"/>
          </p:cNvSpPr>
          <p:nvPr>
            <p:ph type="title"/>
          </p:nvPr>
        </p:nvSpPr>
        <p:spPr/>
        <p:txBody>
          <a:bodyPr/>
          <a:lstStyle/>
          <a:p>
            <a:r>
              <a:rPr lang="en-GB" dirty="0"/>
              <a:t>William Hill: Fostering Innovation from the Outside</a:t>
            </a:r>
          </a:p>
        </p:txBody>
      </p:sp>
    </p:spTree>
    <p:extLst>
      <p:ext uri="{BB962C8B-B14F-4D97-AF65-F5344CB8AC3E}">
        <p14:creationId xmlns:p14="http://schemas.microsoft.com/office/powerpoint/2010/main" val="419296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William Hill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Ink 17"/>
              <p14:cNvContentPartPr/>
              <p14:nvPr/>
            </p14:nvContentPartPr>
            <p14:xfrm>
              <a:off x="10034300" y="3715593"/>
              <a:ext cx="0" cy="13440"/>
            </p14:xfrm>
          </p:contentPart>
        </mc:Choice>
        <mc:Fallback xmlns="">
          <p:pic>
            <p:nvPicPr>
              <p:cNvPr id="18" name="Ink 17"/>
              <p:cNvPicPr/>
              <p:nvPr/>
            </p:nvPicPr>
            <p:blipFill/>
            <p:spPr/>
          </p:pic>
        </mc:Fallback>
      </mc:AlternateContent>
      <p:sp>
        <p:nvSpPr>
          <p:cNvPr id="21" name="Rectangle 20"/>
          <p:cNvSpPr/>
          <p:nvPr/>
        </p:nvSpPr>
        <p:spPr>
          <a:xfrm>
            <a:off x="3777456" y="2097277"/>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earning potential</a:t>
            </a:r>
          </a:p>
        </p:txBody>
      </p:sp>
      <p:sp>
        <p:nvSpPr>
          <p:cNvPr id="22" name="Rectangle 21"/>
          <p:cNvSpPr/>
          <p:nvPr/>
        </p:nvSpPr>
        <p:spPr>
          <a:xfrm>
            <a:off x="3777454" y="2598031"/>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enjoyment</a:t>
            </a:r>
          </a:p>
        </p:txBody>
      </p:sp>
      <p:sp>
        <p:nvSpPr>
          <p:cNvPr id="24" name="Rectangle 23"/>
          <p:cNvSpPr/>
          <p:nvPr/>
        </p:nvSpPr>
        <p:spPr>
          <a:xfrm>
            <a:off x="6441022" y="2097277"/>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gamblers</a:t>
            </a:r>
          </a:p>
        </p:txBody>
      </p:sp>
      <p:sp>
        <p:nvSpPr>
          <p:cNvPr id="26" name="Rectangle 25"/>
          <p:cNvSpPr/>
          <p:nvPr/>
        </p:nvSpPr>
        <p:spPr>
          <a:xfrm>
            <a:off x="5128461" y="3369025"/>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branches</a:t>
            </a:r>
          </a:p>
        </p:txBody>
      </p:sp>
      <p:sp>
        <p:nvSpPr>
          <p:cNvPr id="27" name="Rectangle 26"/>
          <p:cNvSpPr/>
          <p:nvPr/>
        </p:nvSpPr>
        <p:spPr>
          <a:xfrm>
            <a:off x="5141562" y="3783534"/>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apps</a:t>
            </a:r>
          </a:p>
        </p:txBody>
      </p:sp>
      <p:pic>
        <p:nvPicPr>
          <p:cNvPr id="13" name="Picture 6" descr="http://files.williamhillplc.com/media/1556/wiliam-hil_logo_colou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658" y="1167252"/>
            <a:ext cx="1439012" cy="6421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141562" y="4198043"/>
            <a:ext cx="905153" cy="369303"/>
          </a:xfrm>
          <a:prstGeom prst="rect">
            <a:avLst/>
          </a:prstGeom>
          <a:solidFill>
            <a:srgbClr val="183F68"/>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3</a:t>
            </a:r>
            <a:r>
              <a:rPr lang="en-GB" sz="1067" kern="0" baseline="30000" dirty="0">
                <a:solidFill>
                  <a:schemeClr val="bg1"/>
                </a:solidFill>
                <a:latin typeface="Calibri"/>
                <a:cs typeface="Arial Unicode MS" pitchFamily="34" charset="-128"/>
              </a:rPr>
              <a:t>rd</a:t>
            </a:r>
            <a:r>
              <a:rPr lang="en-GB" sz="1067" kern="0" dirty="0">
                <a:solidFill>
                  <a:schemeClr val="bg1"/>
                </a:solidFill>
                <a:latin typeface="Calibri"/>
                <a:cs typeface="Arial Unicode MS" pitchFamily="34" charset="-128"/>
              </a:rPr>
              <a:t> Party apps</a:t>
            </a:r>
          </a:p>
        </p:txBody>
      </p:sp>
    </p:spTree>
    <p:extLst>
      <p:ext uri="{BB962C8B-B14F-4D97-AF65-F5344CB8AC3E}">
        <p14:creationId xmlns:p14="http://schemas.microsoft.com/office/powerpoint/2010/main" val="48890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Innovation Funnels and Rockets</a:t>
            </a:r>
          </a:p>
        </p:txBody>
      </p:sp>
      <p:sp>
        <p:nvSpPr>
          <p:cNvPr id="3" name="Content Placeholder 2"/>
          <p:cNvSpPr>
            <a:spLocks noGrp="1"/>
          </p:cNvSpPr>
          <p:nvPr>
            <p:ph sz="half" idx="1"/>
          </p:nvPr>
        </p:nvSpPr>
        <p:spPr/>
        <p:txBody>
          <a:bodyPr/>
          <a:lstStyle/>
          <a:p>
            <a:r>
              <a:rPr lang="en-US" dirty="0"/>
              <a:t>APIs are for innovation </a:t>
            </a:r>
            <a:r>
              <a:rPr lang="en-US" i="1" dirty="0"/>
              <a:t>intake</a:t>
            </a:r>
            <a:r>
              <a:rPr lang="en-US" dirty="0"/>
              <a:t> – but not enough on their own</a:t>
            </a:r>
          </a:p>
          <a:p>
            <a:r>
              <a:rPr lang="en-US" dirty="0"/>
              <a:t>Targeted innovation can improve results </a:t>
            </a:r>
          </a:p>
          <a:p>
            <a:r>
              <a:rPr lang="en-US" dirty="0"/>
              <a:t>Developer audience must be incentivized to participate</a:t>
            </a:r>
          </a:p>
        </p:txBody>
      </p:sp>
      <p:pic>
        <p:nvPicPr>
          <p:cNvPr id="4" name="Picture 3"/>
          <p:cNvPicPr>
            <a:picLocks noChangeAspect="1"/>
          </p:cNvPicPr>
          <p:nvPr/>
        </p:nvPicPr>
        <p:blipFill>
          <a:blip r:embed="rId3"/>
          <a:stretch>
            <a:fillRect/>
          </a:stretch>
        </p:blipFill>
        <p:spPr>
          <a:xfrm>
            <a:off x="673793" y="3947526"/>
            <a:ext cx="4916841" cy="2264748"/>
          </a:xfrm>
          <a:prstGeom prst="rect">
            <a:avLst/>
          </a:prstGeom>
        </p:spPr>
      </p:pic>
      <p:sp>
        <p:nvSpPr>
          <p:cNvPr id="5" name="TextBox 4"/>
          <p:cNvSpPr txBox="1"/>
          <p:nvPr/>
        </p:nvSpPr>
        <p:spPr>
          <a:xfrm>
            <a:off x="6367635" y="2293107"/>
            <a:ext cx="60959" cy="60959"/>
          </a:xfrm>
          <a:prstGeom prst="rect">
            <a:avLst/>
          </a:prstGeom>
          <a:noFill/>
        </p:spPr>
        <p:txBody>
          <a:bodyPr wrap="square" tIns="121920" bIns="121920" rtlCol="0" anchor="t" anchorCtr="0">
            <a:noAutofit/>
          </a:bodyPr>
          <a:lstStyle/>
          <a:p>
            <a:pPr defTabSz="1219170"/>
            <a:endParaRPr lang="en-GB" sz="1600" kern="0" dirty="0">
              <a:solidFill>
                <a:sysClr val="windowText" lastClr="000000"/>
              </a:solidFill>
            </a:endParaRPr>
          </a:p>
        </p:txBody>
      </p:sp>
      <p:sp>
        <p:nvSpPr>
          <p:cNvPr id="6" name="Content Placeholder 2"/>
          <p:cNvSpPr txBox="1">
            <a:spLocks/>
          </p:cNvSpPr>
          <p:nvPr/>
        </p:nvSpPr>
        <p:spPr bwMode="gray">
          <a:xfrm>
            <a:off x="5879160" y="3947525"/>
            <a:ext cx="5693509" cy="2199012"/>
          </a:xfrm>
          <a:prstGeom prst="rect">
            <a:avLst/>
          </a:prstGeom>
        </p:spPr>
        <p:txBody>
          <a:bodyPr vert="horz" lIns="121920" tIns="60960" rIns="121920" bIns="60960" rtlCol="0">
            <a:noAutofit/>
          </a:bodyPr>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tx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i="0" u="none" kern="1200" baseline="0">
                <a:solidFill>
                  <a:schemeClr val="tx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tx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tx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defTabSz="609585">
              <a:lnSpc>
                <a:spcPts val="3840"/>
              </a:lnSpc>
              <a:spcBef>
                <a:spcPts val="1600"/>
              </a:spcBef>
              <a:spcAft>
                <a:spcPts val="267"/>
              </a:spcAft>
              <a:buNone/>
            </a:pPr>
            <a:r>
              <a:rPr lang="en-US" dirty="0"/>
              <a:t>David Nichols’ Innovation Rocket</a:t>
            </a:r>
            <a:endParaRPr lang="en-US" sz="1067" dirty="0"/>
          </a:p>
          <a:p>
            <a:pPr marL="0" indent="0" defTabSz="609585">
              <a:lnSpc>
                <a:spcPct val="100000"/>
              </a:lnSpc>
              <a:spcBef>
                <a:spcPts val="1600"/>
              </a:spcBef>
              <a:spcAft>
                <a:spcPts val="267"/>
              </a:spcAft>
              <a:buNone/>
            </a:pPr>
            <a:r>
              <a:rPr lang="en-US" sz="1067" dirty="0"/>
              <a:t>http://thebrandgym.com/downloads/bgym%20Market%20Leader%20Innovation%20Rocket%20article%20-%20Sept%2007.pdf</a:t>
            </a:r>
            <a:endParaRPr lang="en-US" dirty="0"/>
          </a:p>
          <a:p>
            <a:pPr marL="0" indent="0" defTabSz="609585">
              <a:lnSpc>
                <a:spcPts val="3840"/>
              </a:lnSpc>
              <a:spcBef>
                <a:spcPts val="1600"/>
              </a:spcBef>
              <a:spcAft>
                <a:spcPts val="267"/>
              </a:spcAft>
              <a:buNone/>
            </a:pPr>
            <a:endParaRPr lang="en-US" sz="1867" dirty="0"/>
          </a:p>
        </p:txBody>
      </p:sp>
    </p:spTree>
    <p:extLst>
      <p:ext uri="{BB962C8B-B14F-4D97-AF65-F5344CB8AC3E}">
        <p14:creationId xmlns:p14="http://schemas.microsoft.com/office/powerpoint/2010/main" val="203615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GB" dirty="0"/>
              <a:t>Innovation From The Inside</a:t>
            </a:r>
          </a:p>
        </p:txBody>
      </p:sp>
      <p:sp>
        <p:nvSpPr>
          <p:cNvPr id="9" name="Text Placeholder 8"/>
          <p:cNvSpPr>
            <a:spLocks noGrp="1"/>
          </p:cNvSpPr>
          <p:nvPr>
            <p:ph sz="half" idx="1"/>
          </p:nvPr>
        </p:nvSpPr>
        <p:spPr/>
        <p:txBody>
          <a:bodyPr/>
          <a:lstStyle/>
          <a:p>
            <a:r>
              <a:rPr lang="en-GB" dirty="0"/>
              <a:t>Ideas generated from our own people</a:t>
            </a:r>
          </a:p>
          <a:p>
            <a:r>
              <a:rPr lang="en-GB" dirty="0"/>
              <a:t>Better idea execution</a:t>
            </a:r>
          </a:p>
          <a:p>
            <a:r>
              <a:rPr lang="en-GB" dirty="0"/>
              <a:t>Get better at changing tech:</a:t>
            </a:r>
          </a:p>
          <a:p>
            <a:pPr lvl="1"/>
            <a:r>
              <a:rPr lang="en-GB" dirty="0"/>
              <a:t>Improve cost of making change</a:t>
            </a:r>
          </a:p>
          <a:p>
            <a:pPr lvl="1"/>
            <a:r>
              <a:rPr lang="en-GB" dirty="0"/>
              <a:t>Improve rate of change</a:t>
            </a:r>
          </a:p>
          <a:p>
            <a:pPr lvl="1"/>
            <a:r>
              <a:rPr lang="en-GB" dirty="0"/>
              <a:t>Improve speed of change</a:t>
            </a:r>
          </a:p>
          <a:p>
            <a:endParaRPr lang="en-GB" dirty="0"/>
          </a:p>
        </p:txBody>
      </p:sp>
    </p:spTree>
    <p:extLst>
      <p:ext uri="{BB962C8B-B14F-4D97-AF65-F5344CB8AC3E}">
        <p14:creationId xmlns:p14="http://schemas.microsoft.com/office/powerpoint/2010/main" val="223650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library.corporate-ir.net/library/17/176/176060/mediaitems/93/a.com_logo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764" y="2647951"/>
            <a:ext cx="5324475" cy="15621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p:txBody>
          <a:bodyPr/>
          <a:lstStyle/>
          <a:p>
            <a:r>
              <a:rPr lang="en-GB" dirty="0"/>
              <a:t>Innovation Case Study</a:t>
            </a:r>
          </a:p>
        </p:txBody>
      </p:sp>
      <p:sp>
        <p:nvSpPr>
          <p:cNvPr id="4" name="Content Placeholder 3"/>
          <p:cNvSpPr>
            <a:spLocks noGrp="1"/>
          </p:cNvSpPr>
          <p:nvPr>
            <p:ph sz="half" idx="1"/>
          </p:nvPr>
        </p:nvSpPr>
        <p:spPr/>
        <p:txBody>
          <a:bodyPr/>
          <a:lstStyle/>
          <a:p>
            <a:endParaRPr lang="en-GB"/>
          </a:p>
        </p:txBody>
      </p:sp>
    </p:spTree>
    <p:extLst>
      <p:ext uri="{BB962C8B-B14F-4D97-AF65-F5344CB8AC3E}">
        <p14:creationId xmlns:p14="http://schemas.microsoft.com/office/powerpoint/2010/main" val="386381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Amazon.com’s</a:t>
            </a:r>
            <a:r>
              <a:rPr lang="en-GB" dirty="0"/>
              <a:t> Evolution</a:t>
            </a:r>
          </a:p>
        </p:txBody>
      </p:sp>
      <p:sp>
        <p:nvSpPr>
          <p:cNvPr id="5" name="Content Placeholder 4"/>
          <p:cNvSpPr>
            <a:spLocks noGrp="1"/>
          </p:cNvSpPr>
          <p:nvPr>
            <p:ph sz="half" idx="1"/>
          </p:nvPr>
        </p:nvSpPr>
        <p:spPr>
          <a:xfrm>
            <a:off x="612679" y="1123873"/>
            <a:ext cx="6468789" cy="4799623"/>
          </a:xfrm>
        </p:spPr>
        <p:txBody>
          <a:bodyPr/>
          <a:lstStyle/>
          <a:p>
            <a:r>
              <a:rPr lang="en-GB" dirty="0"/>
              <a:t>An online book shop</a:t>
            </a:r>
          </a:p>
          <a:p>
            <a:r>
              <a:rPr lang="en-GB" dirty="0"/>
              <a:t>The Web’s department store</a:t>
            </a:r>
          </a:p>
          <a:p>
            <a:r>
              <a:rPr lang="en-GB" dirty="0"/>
              <a:t>“The Everything Store”</a:t>
            </a:r>
          </a:p>
        </p:txBody>
      </p:sp>
      <p:pic>
        <p:nvPicPr>
          <p:cNvPr id="1026" name="Picture 2" descr="https://images-na.ssl-images-amazon.com/images/I/51N7s0z8kXL._SY344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7869" y="1123873"/>
            <a:ext cx="2844800" cy="439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93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11624" y="1484784"/>
            <a:ext cx="7272808" cy="1754326"/>
          </a:xfrm>
          <a:prstGeom prst="rect">
            <a:avLst/>
          </a:prstGeom>
          <a:noFill/>
        </p:spPr>
        <p:txBody>
          <a:bodyPr wrap="square" rtlCol="0">
            <a:spAutoFit/>
          </a:bodyPr>
          <a:lstStyle/>
          <a:p>
            <a:pPr defTabSz="1219170"/>
            <a:r>
              <a:rPr lang="en-US" sz="3600" kern="0" dirty="0">
                <a:solidFill>
                  <a:schemeClr val="bg1">
                    <a:lumMod val="75000"/>
                  </a:schemeClr>
                </a:solidFill>
              </a:rPr>
              <a:t>If you never want to be criticized, for goodness sake don’t do anything </a:t>
            </a:r>
            <a:r>
              <a:rPr lang="en-US" sz="3600" kern="0" dirty="0">
                <a:solidFill>
                  <a:schemeClr val="bg1"/>
                </a:solidFill>
              </a:rPr>
              <a:t>new</a:t>
            </a:r>
            <a:r>
              <a:rPr lang="en-US" sz="3600" kern="0" dirty="0">
                <a:solidFill>
                  <a:schemeClr val="bg1">
                    <a:lumMod val="75000"/>
                  </a:schemeClr>
                </a:solidFill>
              </a:rPr>
              <a:t>.</a:t>
            </a:r>
          </a:p>
        </p:txBody>
      </p:sp>
      <p:sp>
        <p:nvSpPr>
          <p:cNvPr id="7" name="TextBox 6"/>
          <p:cNvSpPr txBox="1"/>
          <p:nvPr/>
        </p:nvSpPr>
        <p:spPr>
          <a:xfrm>
            <a:off x="2063552" y="1163509"/>
            <a:ext cx="1296144" cy="1323439"/>
          </a:xfrm>
          <a:prstGeom prst="rect">
            <a:avLst/>
          </a:prstGeom>
          <a:noFill/>
        </p:spPr>
        <p:txBody>
          <a:bodyPr wrap="square" rtlCol="0">
            <a:spAutoFit/>
          </a:bodyPr>
          <a:lstStyle/>
          <a:p>
            <a:pPr defTabSz="1219170"/>
            <a:r>
              <a:rPr lang="en-US" sz="8000" kern="0" dirty="0">
                <a:solidFill>
                  <a:schemeClr val="bg1">
                    <a:lumMod val="75000"/>
                  </a:schemeClr>
                </a:solidFill>
                <a:latin typeface="Stencil"/>
                <a:cs typeface="Stencil"/>
              </a:rPr>
              <a:t>“</a:t>
            </a:r>
            <a:endParaRPr lang="en-US" sz="2400" kern="0" dirty="0">
              <a:solidFill>
                <a:schemeClr val="bg1">
                  <a:lumMod val="75000"/>
                </a:schemeClr>
              </a:solidFill>
              <a:latin typeface="Stencil"/>
              <a:cs typeface="Stencil"/>
            </a:endParaRPr>
          </a:p>
        </p:txBody>
      </p:sp>
      <p:sp>
        <p:nvSpPr>
          <p:cNvPr id="8" name="TextBox 7"/>
          <p:cNvSpPr txBox="1"/>
          <p:nvPr/>
        </p:nvSpPr>
        <p:spPr>
          <a:xfrm>
            <a:off x="3719736" y="2393594"/>
            <a:ext cx="1296144" cy="1323439"/>
          </a:xfrm>
          <a:prstGeom prst="rect">
            <a:avLst/>
          </a:prstGeom>
          <a:noFill/>
        </p:spPr>
        <p:txBody>
          <a:bodyPr wrap="square" rtlCol="0">
            <a:spAutoFit/>
          </a:bodyPr>
          <a:lstStyle/>
          <a:p>
            <a:pPr defTabSz="1219170"/>
            <a:r>
              <a:rPr lang="en-US" sz="8000" kern="0" dirty="0">
                <a:solidFill>
                  <a:srgbClr val="BFBFBF"/>
                </a:solidFill>
                <a:latin typeface="Stencil"/>
                <a:cs typeface="Stencil"/>
              </a:rPr>
              <a:t>”</a:t>
            </a:r>
            <a:endParaRPr lang="en-US" sz="2400" kern="0" dirty="0">
              <a:solidFill>
                <a:srgbClr val="BFBFBF"/>
              </a:solidFill>
              <a:latin typeface="Stencil"/>
              <a:cs typeface="Stencil"/>
            </a:endParaRPr>
          </a:p>
        </p:txBody>
      </p:sp>
      <p:sp>
        <p:nvSpPr>
          <p:cNvPr id="9" name="TextBox 8"/>
          <p:cNvSpPr txBox="1"/>
          <p:nvPr/>
        </p:nvSpPr>
        <p:spPr>
          <a:xfrm>
            <a:off x="6020336" y="3861050"/>
            <a:ext cx="2034531" cy="646331"/>
          </a:xfrm>
          <a:prstGeom prst="rect">
            <a:avLst/>
          </a:prstGeom>
          <a:noFill/>
        </p:spPr>
        <p:txBody>
          <a:bodyPr wrap="none" rtlCol="0">
            <a:spAutoFit/>
          </a:bodyPr>
          <a:lstStyle/>
          <a:p>
            <a:pPr algn="r" defTabSz="1219170"/>
            <a:r>
              <a:rPr lang="en-US" kern="0" dirty="0">
                <a:solidFill>
                  <a:schemeClr val="bg1">
                    <a:lumMod val="75000"/>
                  </a:schemeClr>
                </a:solidFill>
              </a:rPr>
              <a:t>Jeff Bezos</a:t>
            </a:r>
          </a:p>
          <a:p>
            <a:pPr algn="r" defTabSz="1219170"/>
            <a:r>
              <a:rPr lang="en-US" kern="0" dirty="0">
                <a:solidFill>
                  <a:schemeClr val="bg1">
                    <a:lumMod val="75000"/>
                  </a:schemeClr>
                </a:solidFill>
              </a:rPr>
              <a:t>Founder of Amazon</a:t>
            </a:r>
          </a:p>
        </p:txBody>
      </p:sp>
      <p:pic>
        <p:nvPicPr>
          <p:cNvPr id="10" name="Picture 9"/>
          <p:cNvPicPr>
            <a:picLocks noChangeAspect="1"/>
          </p:cNvPicPr>
          <p:nvPr/>
        </p:nvPicPr>
        <p:blipFill rotWithShape="1">
          <a:blip r:embed="rId2"/>
          <a:srcRect b="5470"/>
          <a:stretch/>
        </p:blipFill>
        <p:spPr>
          <a:xfrm>
            <a:off x="8112225" y="3276150"/>
            <a:ext cx="1350151" cy="1701727"/>
          </a:xfrm>
          <a:prstGeom prst="rect">
            <a:avLst/>
          </a:prstGeom>
        </p:spPr>
      </p:pic>
    </p:spTree>
    <p:extLst>
      <p:ext uri="{BB962C8B-B14F-4D97-AF65-F5344CB8AC3E}">
        <p14:creationId xmlns:p14="http://schemas.microsoft.com/office/powerpoint/2010/main" val="39734216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lum bright="70000" contrast="-70000"/>
          </a:blip>
          <a:stretch>
            <a:fillRect/>
          </a:stretch>
        </p:blipFill>
        <p:spPr>
          <a:xfrm>
            <a:off x="7592069" y="1181299"/>
            <a:ext cx="5373505" cy="5381792"/>
          </a:xfrm>
          <a:prstGeom prst="rect">
            <a:avLst/>
          </a:prstGeom>
        </p:spPr>
      </p:pic>
      <p:sp>
        <p:nvSpPr>
          <p:cNvPr id="2" name="Title 1"/>
          <p:cNvSpPr>
            <a:spLocks noGrp="1"/>
          </p:cNvSpPr>
          <p:nvPr>
            <p:ph type="title"/>
          </p:nvPr>
        </p:nvSpPr>
        <p:spPr/>
        <p:txBody>
          <a:bodyPr/>
          <a:lstStyle/>
          <a:p>
            <a:r>
              <a:rPr lang="en-GB" dirty="0"/>
              <a:t>Amazon’s 2015 Letter to Shareholders</a:t>
            </a:r>
          </a:p>
        </p:txBody>
      </p:sp>
      <p:sp>
        <p:nvSpPr>
          <p:cNvPr id="4" name="Title 1"/>
          <p:cNvSpPr>
            <a:spLocks noGrp="1"/>
          </p:cNvSpPr>
          <p:nvPr>
            <p:ph sz="half" idx="1"/>
          </p:nvPr>
        </p:nvSpPr>
        <p:spPr>
          <a:xfrm>
            <a:off x="612679" y="1307066"/>
            <a:ext cx="7075231" cy="4799623"/>
          </a:xfrm>
        </p:spPr>
        <p:txBody>
          <a:bodyPr/>
          <a:lstStyle/>
          <a:p>
            <a:pPr marL="0" indent="0">
              <a:buNone/>
            </a:pPr>
            <a:r>
              <a:rPr lang="en-GB" sz="2667" dirty="0"/>
              <a:t>We want to combine the extraordinary customer-serving capabilities that are </a:t>
            </a:r>
            <a:r>
              <a:rPr lang="en-GB" sz="2667" b="1" dirty="0"/>
              <a:t>enabled by size </a:t>
            </a:r>
            <a:r>
              <a:rPr lang="en-GB" sz="2667" dirty="0"/>
              <a:t>with the </a:t>
            </a:r>
            <a:r>
              <a:rPr lang="en-GB" sz="2667" b="1" dirty="0"/>
              <a:t>speed of movement, nimbleness, and risk-acceptance</a:t>
            </a:r>
            <a:r>
              <a:rPr lang="en-GB" sz="2667" dirty="0"/>
              <a:t> mentality normally associated with entrepreneurial </a:t>
            </a:r>
            <a:r>
              <a:rPr lang="en-GB" sz="2667" b="1" dirty="0"/>
              <a:t>start-ups</a:t>
            </a:r>
            <a:r>
              <a:rPr lang="en-GB" sz="2667" dirty="0"/>
              <a:t>.</a:t>
            </a:r>
          </a:p>
        </p:txBody>
      </p:sp>
      <p:sp>
        <p:nvSpPr>
          <p:cNvPr id="6" name="TextBox 5"/>
          <p:cNvSpPr txBox="1"/>
          <p:nvPr/>
        </p:nvSpPr>
        <p:spPr>
          <a:xfrm>
            <a:off x="200008" y="1181299"/>
            <a:ext cx="1296144" cy="913007"/>
          </a:xfrm>
          <a:prstGeom prst="rect">
            <a:avLst/>
          </a:prstGeom>
          <a:noFill/>
        </p:spPr>
        <p:txBody>
          <a:bodyPr wrap="square" rtlCol="0">
            <a:spAutoFit/>
          </a:bodyPr>
          <a:lstStyle/>
          <a:p>
            <a:pPr defTabSz="1219170"/>
            <a:r>
              <a:rPr lang="en-US" sz="5333" kern="0" dirty="0">
                <a:solidFill>
                  <a:schemeClr val="tx1">
                    <a:lumMod val="75000"/>
                    <a:lumOff val="25000"/>
                  </a:schemeClr>
                </a:solidFill>
                <a:latin typeface="Stencil"/>
                <a:cs typeface="Stencil"/>
              </a:rPr>
              <a:t>“</a:t>
            </a:r>
          </a:p>
        </p:txBody>
      </p:sp>
      <p:sp>
        <p:nvSpPr>
          <p:cNvPr id="7" name="TextBox 6"/>
          <p:cNvSpPr txBox="1"/>
          <p:nvPr/>
        </p:nvSpPr>
        <p:spPr>
          <a:xfrm>
            <a:off x="4175563" y="3132693"/>
            <a:ext cx="1296144" cy="913007"/>
          </a:xfrm>
          <a:prstGeom prst="rect">
            <a:avLst/>
          </a:prstGeom>
          <a:noFill/>
        </p:spPr>
        <p:txBody>
          <a:bodyPr wrap="square" rtlCol="0">
            <a:spAutoFit/>
          </a:bodyPr>
          <a:lstStyle/>
          <a:p>
            <a:pPr defTabSz="1219170"/>
            <a:r>
              <a:rPr lang="en-US" sz="5333" kern="0" dirty="0">
                <a:solidFill>
                  <a:schemeClr val="tx1">
                    <a:lumMod val="75000"/>
                    <a:lumOff val="25000"/>
                  </a:schemeClr>
                </a:solidFill>
                <a:latin typeface="Stencil"/>
                <a:cs typeface="Stencil"/>
              </a:rPr>
              <a:t>”</a:t>
            </a:r>
          </a:p>
        </p:txBody>
      </p:sp>
    </p:spTree>
    <p:extLst>
      <p:ext uri="{BB962C8B-B14F-4D97-AF65-F5344CB8AC3E}">
        <p14:creationId xmlns:p14="http://schemas.microsoft.com/office/powerpoint/2010/main" val="1813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91944" y="-71919"/>
            <a:ext cx="6891157" cy="7161087"/>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http://www.codehesive.com/wp-content/uploads/2011/11/iphone_weather.jpg"/>
          <p:cNvPicPr>
            <a:picLocks noChangeAspect="1" noChangeArrowheads="1"/>
          </p:cNvPicPr>
          <p:nvPr/>
        </p:nvPicPr>
        <p:blipFill>
          <a:blip r:embed="rId2" cstate="print"/>
          <a:srcRect/>
          <a:stretch>
            <a:fillRect/>
          </a:stretch>
        </p:blipFill>
        <p:spPr bwMode="auto">
          <a:xfrm>
            <a:off x="2711625" y="2709292"/>
            <a:ext cx="886455" cy="1329680"/>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8487406" y="3189465"/>
            <a:ext cx="2196435" cy="369332"/>
          </a:xfrm>
          <a:prstGeom prst="rect">
            <a:avLst/>
          </a:prstGeom>
          <a:noFill/>
        </p:spPr>
        <p:txBody>
          <a:bodyPr wrap="none" rtlCol="0">
            <a:spAutoFit/>
          </a:bodyPr>
          <a:lstStyle/>
          <a:p>
            <a:pPr defTabSz="914377"/>
            <a:r>
              <a:rPr lang="en-GB" kern="0" dirty="0">
                <a:solidFill>
                  <a:schemeClr val="bg1"/>
                </a:solidFill>
                <a:latin typeface="Roboto" panose="02000000000000000000" pitchFamily="2" charset="0"/>
                <a:ea typeface="Roboto" panose="02000000000000000000" pitchFamily="2" charset="0"/>
              </a:rPr>
              <a:t>DATA-CENTRIC API</a:t>
            </a:r>
          </a:p>
        </p:txBody>
      </p:sp>
      <p:sp>
        <p:nvSpPr>
          <p:cNvPr id="5" name="TextBox 4"/>
          <p:cNvSpPr txBox="1"/>
          <p:nvPr/>
        </p:nvSpPr>
        <p:spPr>
          <a:xfrm>
            <a:off x="7176634" y="1105582"/>
            <a:ext cx="1577676" cy="830997"/>
          </a:xfrm>
          <a:prstGeom prst="rect">
            <a:avLst/>
          </a:prstGeom>
          <a:noFill/>
        </p:spPr>
        <p:txBody>
          <a:bodyPr wrap="none" rtlCol="0">
            <a:spAutoFit/>
          </a:bodyPr>
          <a:lstStyle/>
          <a:p>
            <a:pPr algn="ctr" defTabSz="914377"/>
            <a:r>
              <a:rPr lang="en-US" sz="2800" kern="0" dirty="0">
                <a:solidFill>
                  <a:schemeClr val="bg1"/>
                </a:solidFill>
                <a:latin typeface="Roboto Black"/>
                <a:cs typeface="Roboto Black"/>
              </a:rPr>
              <a:t>Backend</a:t>
            </a:r>
          </a:p>
          <a:p>
            <a:pPr algn="ctr" defTabSz="914377"/>
            <a:r>
              <a:rPr lang="en-US" sz="2000" kern="0" dirty="0">
                <a:solidFill>
                  <a:schemeClr val="bg1"/>
                </a:solidFill>
                <a:latin typeface="Roboto Black"/>
                <a:cs typeface="Roboto Black"/>
              </a:rPr>
              <a:t>(server)</a:t>
            </a:r>
          </a:p>
        </p:txBody>
      </p:sp>
      <p:sp>
        <p:nvSpPr>
          <p:cNvPr id="18" name="TextBox 17"/>
          <p:cNvSpPr txBox="1"/>
          <p:nvPr/>
        </p:nvSpPr>
        <p:spPr>
          <a:xfrm>
            <a:off x="2423355" y="1105582"/>
            <a:ext cx="1651414" cy="830997"/>
          </a:xfrm>
          <a:prstGeom prst="rect">
            <a:avLst/>
          </a:prstGeom>
          <a:noFill/>
        </p:spPr>
        <p:txBody>
          <a:bodyPr wrap="none" rtlCol="0">
            <a:spAutoFit/>
          </a:bodyPr>
          <a:lstStyle/>
          <a:p>
            <a:pPr algn="ctr" defTabSz="914377"/>
            <a:r>
              <a:rPr lang="en-US" sz="2800" kern="0" dirty="0">
                <a:solidFill>
                  <a:sysClr val="windowText" lastClr="000000"/>
                </a:solidFill>
                <a:latin typeface="Roboto Black"/>
                <a:cs typeface="Roboto Black"/>
              </a:rPr>
              <a:t>Frontend</a:t>
            </a:r>
          </a:p>
          <a:p>
            <a:pPr algn="ctr" defTabSz="914377"/>
            <a:r>
              <a:rPr lang="en-US" sz="2000" kern="0" dirty="0">
                <a:solidFill>
                  <a:sysClr val="windowText" lastClr="000000"/>
                </a:solidFill>
                <a:latin typeface="Roboto Black"/>
                <a:cs typeface="Roboto Black"/>
              </a:rPr>
              <a:t>(client)</a:t>
            </a:r>
          </a:p>
        </p:txBody>
      </p:sp>
      <p:sp>
        <p:nvSpPr>
          <p:cNvPr id="22" name="Rectangle 21"/>
          <p:cNvSpPr/>
          <p:nvPr/>
        </p:nvSpPr>
        <p:spPr>
          <a:xfrm>
            <a:off x="2189126" y="4811685"/>
            <a:ext cx="1408954"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APPLICATION LOGIC</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3" name="Rectangle 22"/>
          <p:cNvSpPr/>
          <p:nvPr/>
        </p:nvSpPr>
        <p:spPr>
          <a:xfrm>
            <a:off x="2189126" y="4309361"/>
            <a:ext cx="1408954"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INPUT HANDLING</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5" name="Rectangle 14"/>
          <p:cNvSpPr/>
          <p:nvPr/>
        </p:nvSpPr>
        <p:spPr>
          <a:xfrm>
            <a:off x="644601" y="5311599"/>
            <a:ext cx="905153"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LAYOUT</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4" name="Rectangle 23"/>
          <p:cNvSpPr/>
          <p:nvPr/>
        </p:nvSpPr>
        <p:spPr>
          <a:xfrm>
            <a:off x="1679516" y="5311599"/>
            <a:ext cx="905153"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dirty="0">
                <a:solidFill>
                  <a:srgbClr val="FFFFFF"/>
                </a:solidFill>
                <a:cs typeface="Arial Unicode MS" pitchFamily="34" charset="-128"/>
              </a:rPr>
              <a:t>IMAGES</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5" name="Rectangle 24"/>
          <p:cNvSpPr/>
          <p:nvPr/>
        </p:nvSpPr>
        <p:spPr>
          <a:xfrm>
            <a:off x="2714431" y="5311599"/>
            <a:ext cx="905153"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dirty="0">
                <a:solidFill>
                  <a:srgbClr val="FFFFFF"/>
                </a:solidFill>
                <a:cs typeface="Arial Unicode MS" pitchFamily="34" charset="-128"/>
              </a:rPr>
              <a:t>TEXT</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7" name="Rectangle 16"/>
          <p:cNvSpPr/>
          <p:nvPr/>
        </p:nvSpPr>
        <p:spPr>
          <a:xfrm>
            <a:off x="7332049" y="3996003"/>
            <a:ext cx="1408954" cy="369303"/>
          </a:xfrm>
          <a:prstGeom prst="rect">
            <a:avLst/>
          </a:prstGeom>
          <a:solidFill>
            <a:srgbClr val="20343A"/>
          </a:solidFill>
          <a:ln w="38100" cap="flat" cmpd="sng" algn="ctr">
            <a:solidFill>
              <a:schemeClr val="bg1"/>
            </a:solid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WEATHER DATA</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 name="Right Arrow 1"/>
          <p:cNvSpPr/>
          <p:nvPr/>
        </p:nvSpPr>
        <p:spPr>
          <a:xfrm flipH="1">
            <a:off x="3609194" y="3220865"/>
            <a:ext cx="3965780" cy="306532"/>
          </a:xfrm>
          <a:prstGeom prst="rightArrow">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C:\Users\rmitra\git\reveal.js\img\simple-2d-icon-bank-v4\Individual Icons\API-BL-v4.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7536160" y="2881857"/>
            <a:ext cx="984548" cy="9845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071920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95600" y="3810001"/>
            <a:ext cx="2057400" cy="914400"/>
            <a:chOff x="1371600" y="3810000"/>
            <a:chExt cx="2057400" cy="914400"/>
          </a:xfrm>
          <a:solidFill>
            <a:srgbClr val="000000"/>
          </a:solidFill>
        </p:grpSpPr>
        <p:sp>
          <p:nvSpPr>
            <p:cNvPr id="2" name="TextBox 1"/>
            <p:cNvSpPr txBox="1"/>
            <p:nvPr/>
          </p:nvSpPr>
          <p:spPr>
            <a:xfrm>
              <a:off x="1371600" y="3962400"/>
              <a:ext cx="2057400" cy="584775"/>
            </a:xfrm>
            <a:prstGeom prst="rect">
              <a:avLst/>
            </a:prstGeom>
            <a:grpFill/>
            <a:ln>
              <a:noFill/>
            </a:ln>
            <a:effectLst>
              <a:outerShdw blurRad="50800" dist="38100" dir="2700000" algn="tl" rotWithShape="0">
                <a:prstClr val="black">
                  <a:alpha val="40000"/>
                </a:prstClr>
              </a:outerShdw>
            </a:effectLst>
          </p:spPr>
          <p:txBody>
            <a:bodyPr wrap="square" rtlCol="0">
              <a:spAutoFit/>
            </a:bodyPr>
            <a:lstStyle/>
            <a:p>
              <a:pPr algn="ctr" defTabSz="1219170"/>
              <a:r>
                <a:rPr lang="en-US" sz="3200" kern="0" dirty="0">
                  <a:solidFill>
                    <a:schemeClr val="bg1"/>
                  </a:solidFill>
                  <a:latin typeface="Franklin Gothic Medium" pitchFamily="34" charset="0"/>
                </a:rPr>
                <a:t>API</a:t>
              </a:r>
            </a:p>
          </p:txBody>
        </p:sp>
        <p:sp>
          <p:nvSpPr>
            <p:cNvPr id="5" name="Oval 4"/>
            <p:cNvSpPr/>
            <p:nvPr/>
          </p:nvSpPr>
          <p:spPr bwMode="gray">
            <a:xfrm>
              <a:off x="1676400" y="3810000"/>
              <a:ext cx="381000" cy="381000"/>
            </a:xfrm>
            <a:prstGeom prst="ellipse">
              <a:avLst/>
            </a:prstGeom>
            <a:grpFill/>
            <a:ln w="9525">
              <a:noFill/>
              <a:miter lim="800000"/>
              <a:headEnd/>
              <a:tailEnd/>
            </a:ln>
          </p:spPr>
          <p:txBody>
            <a:bodyPr lIns="100800" tIns="50400" rIns="100800" bIns="50400" rtlCol="0" anchor="ctr"/>
            <a:lstStyle/>
            <a:p>
              <a:pPr algn="ctr" defTabSz="873104">
                <a:spcBef>
                  <a:spcPct val="20000"/>
                </a:spcBef>
                <a:buClr>
                  <a:srgbClr val="AD0C10"/>
                </a:buClr>
                <a:buSzPct val="120000"/>
              </a:pPr>
              <a:endParaRPr lang="en-US" sz="800" kern="0" dirty="0">
                <a:solidFill>
                  <a:sysClr val="windowText" lastClr="000000"/>
                </a:solidFill>
                <a:latin typeface="Arial" pitchFamily="34" charset="0"/>
              </a:endParaRPr>
            </a:p>
          </p:txBody>
        </p:sp>
        <p:sp>
          <p:nvSpPr>
            <p:cNvPr id="6" name="Oval 5"/>
            <p:cNvSpPr/>
            <p:nvPr/>
          </p:nvSpPr>
          <p:spPr bwMode="gray">
            <a:xfrm>
              <a:off x="2895600" y="4343400"/>
              <a:ext cx="381000" cy="381000"/>
            </a:xfrm>
            <a:prstGeom prst="ellipse">
              <a:avLst/>
            </a:prstGeom>
            <a:grpFill/>
            <a:ln w="9525">
              <a:noFill/>
              <a:miter lim="800000"/>
              <a:headEnd/>
              <a:tailEnd/>
            </a:ln>
          </p:spPr>
          <p:txBody>
            <a:bodyPr lIns="100800" tIns="50400" rIns="100800" bIns="50400" rtlCol="0" anchor="ctr"/>
            <a:lstStyle/>
            <a:p>
              <a:pPr algn="ctr" defTabSz="873104">
                <a:spcBef>
                  <a:spcPct val="20000"/>
                </a:spcBef>
                <a:buClr>
                  <a:srgbClr val="AD0C10"/>
                </a:buClr>
                <a:buSzPct val="120000"/>
              </a:pPr>
              <a:endParaRPr lang="en-US" sz="800" kern="0" dirty="0">
                <a:solidFill>
                  <a:sysClr val="windowText" lastClr="000000"/>
                </a:solidFill>
                <a:latin typeface="Arial" pitchFamily="34" charset="0"/>
              </a:endParaRPr>
            </a:p>
          </p:txBody>
        </p:sp>
      </p:grpSp>
      <p:grpSp>
        <p:nvGrpSpPr>
          <p:cNvPr id="11" name="Group 10"/>
          <p:cNvGrpSpPr/>
          <p:nvPr/>
        </p:nvGrpSpPr>
        <p:grpSpPr>
          <a:xfrm>
            <a:off x="5029200" y="3810001"/>
            <a:ext cx="2057400" cy="914400"/>
            <a:chOff x="1371600" y="3810000"/>
            <a:chExt cx="2057400" cy="914400"/>
          </a:xfrm>
          <a:solidFill>
            <a:srgbClr val="000000"/>
          </a:solidFill>
        </p:grpSpPr>
        <p:sp>
          <p:nvSpPr>
            <p:cNvPr id="12" name="TextBox 11"/>
            <p:cNvSpPr txBox="1"/>
            <p:nvPr/>
          </p:nvSpPr>
          <p:spPr>
            <a:xfrm>
              <a:off x="1371600" y="3962400"/>
              <a:ext cx="2057400" cy="584775"/>
            </a:xfrm>
            <a:prstGeom prst="rect">
              <a:avLst/>
            </a:prstGeom>
            <a:grpFill/>
            <a:ln>
              <a:noFill/>
            </a:ln>
            <a:effectLst>
              <a:outerShdw blurRad="50800" dist="38100" dir="2700000" algn="tl" rotWithShape="0">
                <a:prstClr val="black">
                  <a:alpha val="40000"/>
                </a:prstClr>
              </a:outerShdw>
            </a:effectLst>
          </p:spPr>
          <p:txBody>
            <a:bodyPr wrap="square" rtlCol="0">
              <a:spAutoFit/>
            </a:bodyPr>
            <a:lstStyle/>
            <a:p>
              <a:pPr algn="ctr" defTabSz="1219170"/>
              <a:r>
                <a:rPr lang="en-US" sz="3200" kern="0" dirty="0">
                  <a:solidFill>
                    <a:schemeClr val="bg1"/>
                  </a:solidFill>
                  <a:latin typeface="Franklin Gothic Medium" pitchFamily="34" charset="0"/>
                </a:rPr>
                <a:t>API</a:t>
              </a:r>
            </a:p>
          </p:txBody>
        </p:sp>
        <p:sp>
          <p:nvSpPr>
            <p:cNvPr id="13" name="Oval 12"/>
            <p:cNvSpPr/>
            <p:nvPr/>
          </p:nvSpPr>
          <p:spPr bwMode="gray">
            <a:xfrm>
              <a:off x="1676400" y="3810000"/>
              <a:ext cx="381000" cy="381000"/>
            </a:xfrm>
            <a:prstGeom prst="ellipse">
              <a:avLst/>
            </a:prstGeom>
            <a:grpFill/>
            <a:ln w="9525">
              <a:noFill/>
              <a:miter lim="800000"/>
              <a:headEnd/>
              <a:tailEnd/>
            </a:ln>
          </p:spPr>
          <p:txBody>
            <a:bodyPr lIns="100800" tIns="50400" rIns="100800" bIns="50400" rtlCol="0" anchor="ctr"/>
            <a:lstStyle/>
            <a:p>
              <a:pPr algn="ctr" defTabSz="873104">
                <a:spcBef>
                  <a:spcPct val="20000"/>
                </a:spcBef>
                <a:buClr>
                  <a:srgbClr val="AD0C10"/>
                </a:buClr>
                <a:buSzPct val="120000"/>
              </a:pPr>
              <a:endParaRPr lang="en-US" sz="800" kern="0" dirty="0">
                <a:solidFill>
                  <a:sysClr val="windowText" lastClr="000000"/>
                </a:solidFill>
                <a:latin typeface="Arial" pitchFamily="34" charset="0"/>
              </a:endParaRPr>
            </a:p>
          </p:txBody>
        </p:sp>
        <p:sp>
          <p:nvSpPr>
            <p:cNvPr id="14" name="Oval 13"/>
            <p:cNvSpPr/>
            <p:nvPr/>
          </p:nvSpPr>
          <p:spPr bwMode="gray">
            <a:xfrm>
              <a:off x="2895600" y="4343400"/>
              <a:ext cx="381000" cy="381000"/>
            </a:xfrm>
            <a:prstGeom prst="ellipse">
              <a:avLst/>
            </a:prstGeom>
            <a:grpFill/>
            <a:ln w="9525">
              <a:noFill/>
              <a:miter lim="800000"/>
              <a:headEnd/>
              <a:tailEnd/>
            </a:ln>
          </p:spPr>
          <p:txBody>
            <a:bodyPr lIns="100800" tIns="50400" rIns="100800" bIns="50400" rtlCol="0" anchor="ctr"/>
            <a:lstStyle/>
            <a:p>
              <a:pPr algn="ctr" defTabSz="873104">
                <a:spcBef>
                  <a:spcPct val="20000"/>
                </a:spcBef>
                <a:buClr>
                  <a:srgbClr val="AD0C10"/>
                </a:buClr>
                <a:buSzPct val="120000"/>
              </a:pPr>
              <a:endParaRPr lang="en-US" sz="800" kern="0" dirty="0">
                <a:solidFill>
                  <a:sysClr val="windowText" lastClr="000000"/>
                </a:solidFill>
                <a:latin typeface="Arial" pitchFamily="34" charset="0"/>
              </a:endParaRPr>
            </a:p>
          </p:txBody>
        </p:sp>
      </p:grpSp>
      <p:grpSp>
        <p:nvGrpSpPr>
          <p:cNvPr id="15" name="Group 14"/>
          <p:cNvGrpSpPr/>
          <p:nvPr/>
        </p:nvGrpSpPr>
        <p:grpSpPr>
          <a:xfrm>
            <a:off x="7239000" y="3810001"/>
            <a:ext cx="2057400" cy="914400"/>
            <a:chOff x="1371600" y="3810000"/>
            <a:chExt cx="2057400" cy="914400"/>
          </a:xfrm>
          <a:solidFill>
            <a:srgbClr val="000000"/>
          </a:solidFill>
        </p:grpSpPr>
        <p:sp>
          <p:nvSpPr>
            <p:cNvPr id="16" name="TextBox 15"/>
            <p:cNvSpPr txBox="1"/>
            <p:nvPr/>
          </p:nvSpPr>
          <p:spPr>
            <a:xfrm>
              <a:off x="1371600" y="3962400"/>
              <a:ext cx="2057400" cy="584775"/>
            </a:xfrm>
            <a:prstGeom prst="rect">
              <a:avLst/>
            </a:prstGeom>
            <a:grpFill/>
            <a:ln>
              <a:noFill/>
            </a:ln>
            <a:effectLst>
              <a:outerShdw blurRad="50800" dist="38100" dir="2700000" algn="tl" rotWithShape="0">
                <a:prstClr val="black">
                  <a:alpha val="40000"/>
                </a:prstClr>
              </a:outerShdw>
            </a:effectLst>
          </p:spPr>
          <p:txBody>
            <a:bodyPr wrap="square" rtlCol="0">
              <a:spAutoFit/>
            </a:bodyPr>
            <a:lstStyle/>
            <a:p>
              <a:pPr algn="ctr" defTabSz="1219170"/>
              <a:r>
                <a:rPr lang="en-US" sz="3200" kern="0" dirty="0">
                  <a:solidFill>
                    <a:schemeClr val="bg1"/>
                  </a:solidFill>
                  <a:latin typeface="Franklin Gothic Medium" pitchFamily="34" charset="0"/>
                </a:rPr>
                <a:t>API</a:t>
              </a:r>
            </a:p>
          </p:txBody>
        </p:sp>
        <p:sp>
          <p:nvSpPr>
            <p:cNvPr id="17" name="Oval 16"/>
            <p:cNvSpPr/>
            <p:nvPr/>
          </p:nvSpPr>
          <p:spPr bwMode="gray">
            <a:xfrm>
              <a:off x="1676400" y="3810000"/>
              <a:ext cx="381000" cy="381000"/>
            </a:xfrm>
            <a:prstGeom prst="ellipse">
              <a:avLst/>
            </a:prstGeom>
            <a:grpFill/>
            <a:ln w="9525">
              <a:noFill/>
              <a:miter lim="800000"/>
              <a:headEnd/>
              <a:tailEnd/>
            </a:ln>
          </p:spPr>
          <p:txBody>
            <a:bodyPr lIns="100800" tIns="50400" rIns="100800" bIns="50400" rtlCol="0" anchor="ctr"/>
            <a:lstStyle/>
            <a:p>
              <a:pPr algn="ctr" defTabSz="873104">
                <a:spcBef>
                  <a:spcPct val="20000"/>
                </a:spcBef>
                <a:buClr>
                  <a:srgbClr val="AD0C10"/>
                </a:buClr>
                <a:buSzPct val="120000"/>
              </a:pPr>
              <a:endParaRPr lang="en-US" sz="800" kern="0" dirty="0">
                <a:solidFill>
                  <a:sysClr val="windowText" lastClr="000000"/>
                </a:solidFill>
                <a:latin typeface="Arial" pitchFamily="34" charset="0"/>
              </a:endParaRPr>
            </a:p>
          </p:txBody>
        </p:sp>
        <p:sp>
          <p:nvSpPr>
            <p:cNvPr id="18" name="Oval 17"/>
            <p:cNvSpPr/>
            <p:nvPr/>
          </p:nvSpPr>
          <p:spPr bwMode="gray">
            <a:xfrm>
              <a:off x="2895600" y="4343400"/>
              <a:ext cx="381000" cy="381000"/>
            </a:xfrm>
            <a:prstGeom prst="ellipse">
              <a:avLst/>
            </a:prstGeom>
            <a:grpFill/>
            <a:ln w="9525">
              <a:noFill/>
              <a:miter lim="800000"/>
              <a:headEnd/>
              <a:tailEnd/>
            </a:ln>
          </p:spPr>
          <p:txBody>
            <a:bodyPr lIns="100800" tIns="50400" rIns="100800" bIns="50400" rtlCol="0" anchor="ctr"/>
            <a:lstStyle/>
            <a:p>
              <a:pPr algn="ctr" defTabSz="873104">
                <a:spcBef>
                  <a:spcPct val="20000"/>
                </a:spcBef>
                <a:buClr>
                  <a:srgbClr val="AD0C10"/>
                </a:buClr>
                <a:buSzPct val="120000"/>
              </a:pPr>
              <a:endParaRPr lang="en-US" sz="800" kern="0" dirty="0">
                <a:solidFill>
                  <a:sysClr val="windowText" lastClr="000000"/>
                </a:solidFill>
                <a:latin typeface="Arial" pitchFamily="34" charset="0"/>
              </a:endParaRPr>
            </a:p>
          </p:txBody>
        </p:sp>
      </p:grpSp>
      <p:pic>
        <p:nvPicPr>
          <p:cNvPr id="19" name="Picture 2" descr="http://library.corporate-ir.net/library/17/176/176060/mediaitems/93/a.com_logo_RGB.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839201" y="228600"/>
            <a:ext cx="1558383" cy="4572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2584352" y="2246294"/>
            <a:ext cx="7003841" cy="1138773"/>
          </a:xfrm>
          <a:prstGeom prst="rect">
            <a:avLst/>
          </a:prstGeom>
          <a:noFill/>
        </p:spPr>
        <p:txBody>
          <a:bodyPr wrap="none" rtlCol="0">
            <a:spAutoFit/>
          </a:bodyPr>
          <a:lstStyle/>
          <a:p>
            <a:pPr algn="ctr" defTabSz="1219170"/>
            <a:endParaRPr lang="en-US" kern="0" dirty="0">
              <a:solidFill>
                <a:sysClr val="windowText" lastClr="000000"/>
              </a:solidFill>
              <a:latin typeface="Calibri" pitchFamily="34" charset="0"/>
            </a:endParaRPr>
          </a:p>
          <a:p>
            <a:pPr algn="ctr" defTabSz="1219170"/>
            <a:r>
              <a:rPr lang="en-US" sz="3200" kern="0" dirty="0">
                <a:solidFill>
                  <a:sysClr val="windowText" lastClr="000000"/>
                </a:solidFill>
                <a:latin typeface="Calibri" pitchFamily="34" charset="0"/>
              </a:rPr>
              <a:t>Amazon became an API-centric company</a:t>
            </a:r>
          </a:p>
          <a:p>
            <a:pPr algn="ctr" defTabSz="1219170"/>
            <a:endParaRPr lang="en-US" kern="0" dirty="0">
              <a:solidFill>
                <a:sysClr val="windowText" lastClr="000000"/>
              </a:solidFill>
            </a:endParaRPr>
          </a:p>
        </p:txBody>
      </p:sp>
      <p:sp>
        <p:nvSpPr>
          <p:cNvPr id="7" name="Title 6"/>
          <p:cNvSpPr>
            <a:spLocks noGrp="1"/>
          </p:cNvSpPr>
          <p:nvPr>
            <p:ph type="title"/>
          </p:nvPr>
        </p:nvSpPr>
        <p:spPr/>
        <p:txBody>
          <a:bodyPr/>
          <a:lstStyle/>
          <a:p>
            <a:r>
              <a:rPr lang="en-GB" dirty="0"/>
              <a:t>How did Amazon.com achieve speed and safety?</a:t>
            </a:r>
          </a:p>
        </p:txBody>
      </p:sp>
    </p:spTree>
    <p:extLst>
      <p:ext uri="{BB962C8B-B14F-4D97-AF65-F5344CB8AC3E}">
        <p14:creationId xmlns:p14="http://schemas.microsoft.com/office/powerpoint/2010/main" val="246551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Simplified Amazon.com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4" name="Picture 3" descr="http://library.corporate-ir.net/library/17/176/176060/mediaitems/93/a.com_logo_RGB.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014287" y="1092727"/>
            <a:ext cx="1558383" cy="4572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3772636" y="2035081"/>
            <a:ext cx="936385" cy="638212"/>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the best</a:t>
            </a:r>
          </a:p>
          <a:p>
            <a:pPr algn="ctr" defTabSz="1219170">
              <a:buClr>
                <a:srgbClr val="FFFFFF"/>
              </a:buClr>
            </a:pPr>
            <a:r>
              <a:rPr lang="en-GB" sz="1067" kern="0" dirty="0">
                <a:solidFill>
                  <a:schemeClr val="bg1"/>
                </a:solidFill>
                <a:latin typeface="Calibri"/>
                <a:cs typeface="Arial Unicode MS" pitchFamily="34" charset="-128"/>
              </a:rPr>
              <a:t>customer</a:t>
            </a:r>
          </a:p>
          <a:p>
            <a:pPr algn="ctr" defTabSz="1219170">
              <a:buClr>
                <a:srgbClr val="FFFFFF"/>
              </a:buClr>
            </a:pPr>
            <a:r>
              <a:rPr lang="en-GB" sz="1067" kern="0" dirty="0">
                <a:solidFill>
                  <a:schemeClr val="bg1"/>
                </a:solidFill>
                <a:latin typeface="Calibri"/>
                <a:cs typeface="Arial Unicode MS" pitchFamily="34" charset="-128"/>
              </a:rPr>
              <a:t>experience</a:t>
            </a:r>
          </a:p>
        </p:txBody>
      </p:sp>
      <p:sp>
        <p:nvSpPr>
          <p:cNvPr id="9" name="Rectangle 8"/>
          <p:cNvSpPr/>
          <p:nvPr/>
        </p:nvSpPr>
        <p:spPr>
          <a:xfrm>
            <a:off x="6425792" y="2035081"/>
            <a:ext cx="936385" cy="638212"/>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mass market</a:t>
            </a:r>
          </a:p>
        </p:txBody>
      </p:sp>
      <p:sp>
        <p:nvSpPr>
          <p:cNvPr id="10" name="Rectangle 9"/>
          <p:cNvSpPr/>
          <p:nvPr/>
        </p:nvSpPr>
        <p:spPr>
          <a:xfrm>
            <a:off x="5149885" y="3449580"/>
            <a:ext cx="936385" cy="485379"/>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website</a:t>
            </a:r>
          </a:p>
        </p:txBody>
      </p:sp>
      <p:sp>
        <p:nvSpPr>
          <p:cNvPr id="11" name="Rectangle 10"/>
          <p:cNvSpPr/>
          <p:nvPr/>
        </p:nvSpPr>
        <p:spPr>
          <a:xfrm>
            <a:off x="5099213" y="2028464"/>
            <a:ext cx="936385" cy="485379"/>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self-service</a:t>
            </a:r>
          </a:p>
        </p:txBody>
      </p:sp>
      <p:sp>
        <p:nvSpPr>
          <p:cNvPr id="12" name="Rectangle 11"/>
          <p:cNvSpPr/>
          <p:nvPr/>
        </p:nvSpPr>
        <p:spPr>
          <a:xfrm>
            <a:off x="4313009" y="4857842"/>
            <a:ext cx="936385" cy="602556"/>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Commission</a:t>
            </a:r>
          </a:p>
          <a:p>
            <a:pPr algn="ctr" defTabSz="1219170">
              <a:buClr>
                <a:srgbClr val="FFFFFF"/>
              </a:buClr>
            </a:pPr>
            <a:r>
              <a:rPr lang="en-GB" sz="1067" kern="0" dirty="0">
                <a:solidFill>
                  <a:schemeClr val="bg1"/>
                </a:solidFill>
                <a:latin typeface="Calibri"/>
                <a:cs typeface="Arial Unicode MS" pitchFamily="34" charset="-128"/>
              </a:rPr>
              <a:t>And product sales</a:t>
            </a:r>
          </a:p>
        </p:txBody>
      </p:sp>
    </p:spTree>
    <p:extLst>
      <p:ext uri="{BB962C8B-B14F-4D97-AF65-F5344CB8AC3E}">
        <p14:creationId xmlns:p14="http://schemas.microsoft.com/office/powerpoint/2010/main" val="265926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Simplified Amazon.com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4" name="Picture 3" descr="http://library.corporate-ir.net/library/17/176/176060/mediaitems/93/a.com_logo_RGB.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014287" y="1092727"/>
            <a:ext cx="1558383" cy="4572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94985" y="2035081"/>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innovation</a:t>
            </a:r>
          </a:p>
        </p:txBody>
      </p:sp>
      <p:sp>
        <p:nvSpPr>
          <p:cNvPr id="8" name="Rectangle 7"/>
          <p:cNvSpPr/>
          <p:nvPr/>
        </p:nvSpPr>
        <p:spPr>
          <a:xfrm>
            <a:off x="3772636" y="2035081"/>
            <a:ext cx="936385" cy="638212"/>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the best</a:t>
            </a:r>
          </a:p>
          <a:p>
            <a:pPr algn="ctr" defTabSz="1219170">
              <a:buClr>
                <a:srgbClr val="FFFFFF"/>
              </a:buClr>
            </a:pPr>
            <a:r>
              <a:rPr lang="en-GB" sz="1067" kern="0" dirty="0">
                <a:solidFill>
                  <a:schemeClr val="bg1"/>
                </a:solidFill>
                <a:latin typeface="Calibri"/>
                <a:cs typeface="Arial Unicode MS" pitchFamily="34" charset="-128"/>
              </a:rPr>
              <a:t>customer</a:t>
            </a:r>
          </a:p>
          <a:p>
            <a:pPr algn="ctr" defTabSz="1219170">
              <a:buClr>
                <a:srgbClr val="FFFFFF"/>
              </a:buClr>
            </a:pPr>
            <a:r>
              <a:rPr lang="en-GB" sz="1067" kern="0" dirty="0">
                <a:solidFill>
                  <a:schemeClr val="bg1"/>
                </a:solidFill>
                <a:latin typeface="Calibri"/>
                <a:cs typeface="Arial Unicode MS" pitchFamily="34" charset="-128"/>
              </a:rPr>
              <a:t>experience</a:t>
            </a:r>
          </a:p>
        </p:txBody>
      </p:sp>
      <p:sp>
        <p:nvSpPr>
          <p:cNvPr id="9" name="Rectangle 8"/>
          <p:cNvSpPr/>
          <p:nvPr/>
        </p:nvSpPr>
        <p:spPr>
          <a:xfrm>
            <a:off x="2356304" y="3494765"/>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 Platform</a:t>
            </a:r>
          </a:p>
        </p:txBody>
      </p:sp>
      <p:sp>
        <p:nvSpPr>
          <p:cNvPr id="10" name="Rectangle 9"/>
          <p:cNvSpPr/>
          <p:nvPr/>
        </p:nvSpPr>
        <p:spPr>
          <a:xfrm>
            <a:off x="993560" y="4939535"/>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changes to platforms</a:t>
            </a:r>
          </a:p>
        </p:txBody>
      </p:sp>
      <p:sp>
        <p:nvSpPr>
          <p:cNvPr id="11" name="Rectangle 10"/>
          <p:cNvSpPr/>
          <p:nvPr/>
        </p:nvSpPr>
        <p:spPr>
          <a:xfrm>
            <a:off x="6425792" y="2035081"/>
            <a:ext cx="936385" cy="638212"/>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mass market</a:t>
            </a:r>
          </a:p>
        </p:txBody>
      </p:sp>
      <p:sp>
        <p:nvSpPr>
          <p:cNvPr id="13" name="Rectangle 12"/>
          <p:cNvSpPr/>
          <p:nvPr/>
        </p:nvSpPr>
        <p:spPr>
          <a:xfrm>
            <a:off x="5149885" y="3449580"/>
            <a:ext cx="936385" cy="485379"/>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website</a:t>
            </a:r>
          </a:p>
        </p:txBody>
      </p:sp>
      <p:sp>
        <p:nvSpPr>
          <p:cNvPr id="14" name="Rectangle 13"/>
          <p:cNvSpPr/>
          <p:nvPr/>
        </p:nvSpPr>
        <p:spPr>
          <a:xfrm>
            <a:off x="5099213" y="2028464"/>
            <a:ext cx="936385" cy="485379"/>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self-service</a:t>
            </a:r>
          </a:p>
        </p:txBody>
      </p:sp>
      <p:sp>
        <p:nvSpPr>
          <p:cNvPr id="15" name="Rectangle 14"/>
          <p:cNvSpPr/>
          <p:nvPr/>
        </p:nvSpPr>
        <p:spPr>
          <a:xfrm>
            <a:off x="4313009" y="4857842"/>
            <a:ext cx="936385" cy="602556"/>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Commission</a:t>
            </a:r>
          </a:p>
          <a:p>
            <a:pPr algn="ctr" defTabSz="1219170">
              <a:buClr>
                <a:srgbClr val="FFFFFF"/>
              </a:buClr>
            </a:pPr>
            <a:r>
              <a:rPr lang="en-GB" sz="1067" kern="0" dirty="0">
                <a:solidFill>
                  <a:schemeClr val="bg1"/>
                </a:solidFill>
                <a:latin typeface="Calibri"/>
                <a:cs typeface="Arial Unicode MS" pitchFamily="34" charset="-128"/>
              </a:rPr>
              <a:t>And product sales</a:t>
            </a:r>
          </a:p>
        </p:txBody>
      </p:sp>
    </p:spTree>
    <p:extLst>
      <p:ext uri="{BB962C8B-B14F-4D97-AF65-F5344CB8AC3E}">
        <p14:creationId xmlns:p14="http://schemas.microsoft.com/office/powerpoint/2010/main" val="125515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Simplified Amazon.com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4" name="Picture 3" descr="http://library.corporate-ir.net/library/17/176/176060/mediaitems/93/a.com_logo_RGB.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014287" y="1092727"/>
            <a:ext cx="1558383" cy="4572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94985" y="2035081"/>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innovation</a:t>
            </a:r>
          </a:p>
        </p:txBody>
      </p:sp>
      <p:sp>
        <p:nvSpPr>
          <p:cNvPr id="8" name="Rectangle 7"/>
          <p:cNvSpPr/>
          <p:nvPr/>
        </p:nvSpPr>
        <p:spPr>
          <a:xfrm>
            <a:off x="3772636" y="2035081"/>
            <a:ext cx="936385" cy="638212"/>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the best</a:t>
            </a:r>
          </a:p>
          <a:p>
            <a:pPr algn="ctr" defTabSz="1219170">
              <a:buClr>
                <a:srgbClr val="FFFFFF"/>
              </a:buClr>
            </a:pPr>
            <a:r>
              <a:rPr lang="en-GB" sz="1067" kern="0" dirty="0">
                <a:solidFill>
                  <a:schemeClr val="bg1"/>
                </a:solidFill>
                <a:latin typeface="Calibri"/>
                <a:cs typeface="Arial Unicode MS" pitchFamily="34" charset="-128"/>
              </a:rPr>
              <a:t>customer</a:t>
            </a:r>
          </a:p>
          <a:p>
            <a:pPr algn="ctr" defTabSz="1219170">
              <a:buClr>
                <a:srgbClr val="FFFFFF"/>
              </a:buClr>
            </a:pPr>
            <a:r>
              <a:rPr lang="en-GB" sz="1067" kern="0" dirty="0">
                <a:solidFill>
                  <a:schemeClr val="bg1"/>
                </a:solidFill>
                <a:latin typeface="Calibri"/>
                <a:cs typeface="Arial Unicode MS" pitchFamily="34" charset="-128"/>
              </a:rPr>
              <a:t>experience</a:t>
            </a:r>
          </a:p>
        </p:txBody>
      </p:sp>
      <p:sp>
        <p:nvSpPr>
          <p:cNvPr id="9" name="Rectangle 8"/>
          <p:cNvSpPr/>
          <p:nvPr/>
        </p:nvSpPr>
        <p:spPr>
          <a:xfrm>
            <a:off x="2356304" y="3494765"/>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 Platform</a:t>
            </a:r>
          </a:p>
        </p:txBody>
      </p:sp>
      <p:sp>
        <p:nvSpPr>
          <p:cNvPr id="10" name="Rectangle 9"/>
          <p:cNvSpPr/>
          <p:nvPr/>
        </p:nvSpPr>
        <p:spPr>
          <a:xfrm>
            <a:off x="993560" y="4939535"/>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changes to platforms</a:t>
            </a:r>
          </a:p>
        </p:txBody>
      </p:sp>
      <p:sp>
        <p:nvSpPr>
          <p:cNvPr id="11" name="Rectangle 10"/>
          <p:cNvSpPr/>
          <p:nvPr/>
        </p:nvSpPr>
        <p:spPr>
          <a:xfrm>
            <a:off x="6425792" y="2035081"/>
            <a:ext cx="936385" cy="638212"/>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mass market</a:t>
            </a:r>
          </a:p>
        </p:txBody>
      </p:sp>
      <p:sp>
        <p:nvSpPr>
          <p:cNvPr id="13" name="Rectangle 12"/>
          <p:cNvSpPr/>
          <p:nvPr/>
        </p:nvSpPr>
        <p:spPr>
          <a:xfrm>
            <a:off x="3772636" y="2856553"/>
            <a:ext cx="936385" cy="638212"/>
          </a:xfrm>
          <a:prstGeom prst="rect">
            <a:avLst/>
          </a:prstGeom>
          <a:solidFill>
            <a:srgbClr val="FFC0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933" kern="0" dirty="0">
                <a:solidFill>
                  <a:sysClr val="windowText" lastClr="000000"/>
                </a:solidFill>
                <a:latin typeface="Calibri"/>
                <a:cs typeface="Arial Unicode MS" pitchFamily="34" charset="-128"/>
              </a:rPr>
              <a:t>Infrastructure</a:t>
            </a:r>
          </a:p>
        </p:txBody>
      </p:sp>
      <p:sp>
        <p:nvSpPr>
          <p:cNvPr id="14" name="Rectangle 13"/>
          <p:cNvSpPr/>
          <p:nvPr/>
        </p:nvSpPr>
        <p:spPr>
          <a:xfrm>
            <a:off x="5149885" y="3449580"/>
            <a:ext cx="936385" cy="485379"/>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website</a:t>
            </a:r>
          </a:p>
        </p:txBody>
      </p:sp>
      <p:sp>
        <p:nvSpPr>
          <p:cNvPr id="15" name="Rectangle 14"/>
          <p:cNvSpPr/>
          <p:nvPr/>
        </p:nvSpPr>
        <p:spPr>
          <a:xfrm>
            <a:off x="5099213" y="2028464"/>
            <a:ext cx="936385" cy="485379"/>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self-service</a:t>
            </a:r>
          </a:p>
        </p:txBody>
      </p:sp>
      <p:sp>
        <p:nvSpPr>
          <p:cNvPr id="16" name="Rectangle 15"/>
          <p:cNvSpPr/>
          <p:nvPr/>
        </p:nvSpPr>
        <p:spPr>
          <a:xfrm>
            <a:off x="6425790" y="2856553"/>
            <a:ext cx="936385" cy="638212"/>
          </a:xfrm>
          <a:prstGeom prst="rect">
            <a:avLst/>
          </a:prstGeom>
          <a:solidFill>
            <a:srgbClr val="FFC0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933" kern="0" dirty="0">
                <a:solidFill>
                  <a:sysClr val="windowText" lastClr="000000"/>
                </a:solidFill>
                <a:latin typeface="Calibri"/>
                <a:cs typeface="Arial Unicode MS" pitchFamily="34" charset="-128"/>
              </a:rPr>
              <a:t>software developers</a:t>
            </a:r>
          </a:p>
        </p:txBody>
      </p:sp>
      <p:sp>
        <p:nvSpPr>
          <p:cNvPr id="17" name="Rectangle 16"/>
          <p:cNvSpPr/>
          <p:nvPr/>
        </p:nvSpPr>
        <p:spPr>
          <a:xfrm>
            <a:off x="4313009" y="4857842"/>
            <a:ext cx="936385" cy="602556"/>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Commission</a:t>
            </a:r>
          </a:p>
          <a:p>
            <a:pPr algn="ctr" defTabSz="1219170">
              <a:buClr>
                <a:srgbClr val="FFFFFF"/>
              </a:buClr>
            </a:pPr>
            <a:r>
              <a:rPr lang="en-GB" sz="1067" kern="0" dirty="0">
                <a:solidFill>
                  <a:schemeClr val="bg1"/>
                </a:solidFill>
                <a:latin typeface="Calibri"/>
                <a:cs typeface="Arial Unicode MS" pitchFamily="34" charset="-128"/>
              </a:rPr>
              <a:t>And product sales</a:t>
            </a:r>
          </a:p>
        </p:txBody>
      </p:sp>
      <p:sp>
        <p:nvSpPr>
          <p:cNvPr id="18" name="Rectangle 17"/>
          <p:cNvSpPr/>
          <p:nvPr/>
        </p:nvSpPr>
        <p:spPr>
          <a:xfrm>
            <a:off x="5379953" y="4840013"/>
            <a:ext cx="936385" cy="638212"/>
          </a:xfrm>
          <a:prstGeom prst="rect">
            <a:avLst/>
          </a:prstGeom>
          <a:solidFill>
            <a:srgbClr val="FFC0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933" kern="0" dirty="0">
                <a:solidFill>
                  <a:sysClr val="windowText" lastClr="000000"/>
                </a:solidFill>
                <a:latin typeface="Calibri"/>
                <a:cs typeface="Arial Unicode MS" pitchFamily="34" charset="-128"/>
              </a:rPr>
              <a:t>subscription</a:t>
            </a:r>
          </a:p>
        </p:txBody>
      </p:sp>
    </p:spTree>
    <p:extLst>
      <p:ext uri="{BB962C8B-B14F-4D97-AF65-F5344CB8AC3E}">
        <p14:creationId xmlns:p14="http://schemas.microsoft.com/office/powerpoint/2010/main" val="93757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4072" y="1101225"/>
            <a:ext cx="7488832" cy="158417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chemeClr val="bg1"/>
              </a:solidFill>
            </a:endParaRPr>
          </a:p>
        </p:txBody>
      </p:sp>
      <p:sp>
        <p:nvSpPr>
          <p:cNvPr id="2" name="TextBox 1"/>
          <p:cNvSpPr txBox="1"/>
          <p:nvPr/>
        </p:nvSpPr>
        <p:spPr>
          <a:xfrm>
            <a:off x="1128918" y="1573749"/>
            <a:ext cx="6319359" cy="523220"/>
          </a:xfrm>
          <a:prstGeom prst="rect">
            <a:avLst/>
          </a:prstGeom>
          <a:noFill/>
        </p:spPr>
        <p:txBody>
          <a:bodyPr wrap="none" rtlCol="0">
            <a:spAutoFit/>
          </a:bodyPr>
          <a:lstStyle/>
          <a:p>
            <a:pPr defTabSz="1219170"/>
            <a:r>
              <a:rPr lang="en-US" sz="2800" kern="0" dirty="0">
                <a:solidFill>
                  <a:schemeClr val="bg1"/>
                </a:solidFill>
                <a:latin typeface="Roboto Medium" panose="02000000000000000000" pitchFamily="2" charset="0"/>
                <a:ea typeface="Roboto Medium" panose="02000000000000000000" pitchFamily="2" charset="0"/>
              </a:rPr>
              <a:t>How easily can your business teams…</a:t>
            </a:r>
            <a:endParaRPr lang="en-GB" sz="2800" kern="0" dirty="0">
              <a:solidFill>
                <a:schemeClr val="bg1"/>
              </a:solidFill>
              <a:latin typeface="Roboto Medium" panose="02000000000000000000" pitchFamily="2" charset="0"/>
              <a:ea typeface="Roboto Medium" panose="02000000000000000000" pitchFamily="2" charset="0"/>
            </a:endParaRPr>
          </a:p>
        </p:txBody>
      </p:sp>
      <p:sp>
        <p:nvSpPr>
          <p:cNvPr id="4" name="TextBox 3"/>
          <p:cNvSpPr txBox="1"/>
          <p:nvPr/>
        </p:nvSpPr>
        <p:spPr>
          <a:xfrm>
            <a:off x="2202834" y="2946519"/>
            <a:ext cx="7766870" cy="1877437"/>
          </a:xfrm>
          <a:prstGeom prst="rect">
            <a:avLst/>
          </a:prstGeom>
          <a:noFill/>
        </p:spPr>
        <p:txBody>
          <a:bodyPr wrap="none" rtlCol="0">
            <a:spAutoFit/>
          </a:bodyPr>
          <a:lstStyle/>
          <a:p>
            <a:pPr marL="457200" indent="-457200" defTabSz="1219170">
              <a:spcBef>
                <a:spcPts val="1200"/>
              </a:spcBef>
              <a:buFont typeface="Wingdings" panose="05000000000000000000" pitchFamily="2" charset="2"/>
              <a:buChar char="§"/>
            </a:pPr>
            <a:r>
              <a:rPr lang="en-US" sz="3200" kern="0" dirty="0">
                <a:solidFill>
                  <a:sysClr val="windowText" lastClr="000000"/>
                </a:solidFill>
                <a:latin typeface="+mj-lt"/>
                <a:ea typeface="Roboto Thin" pitchFamily="2" charset="0"/>
              </a:rPr>
              <a:t>Launch a new mobile app experience?</a:t>
            </a:r>
          </a:p>
          <a:p>
            <a:pPr marL="457200" indent="-457200" defTabSz="1219170">
              <a:spcBef>
                <a:spcPts val="1200"/>
              </a:spcBef>
              <a:buFont typeface="Wingdings" panose="05000000000000000000" pitchFamily="2" charset="2"/>
              <a:buChar char="§"/>
            </a:pPr>
            <a:r>
              <a:rPr lang="en-US" sz="3200" kern="0" dirty="0">
                <a:solidFill>
                  <a:sysClr val="windowText" lastClr="000000"/>
                </a:solidFill>
                <a:latin typeface="+mj-lt"/>
                <a:ea typeface="Roboto Thin" pitchFamily="2" charset="0"/>
              </a:rPr>
              <a:t>Engage a boutique app development firm?</a:t>
            </a:r>
          </a:p>
          <a:p>
            <a:pPr marL="457200" indent="-457200" defTabSz="1219170">
              <a:spcBef>
                <a:spcPts val="1200"/>
              </a:spcBef>
              <a:buFont typeface="Wingdings" panose="05000000000000000000" pitchFamily="2" charset="2"/>
              <a:buChar char="§"/>
            </a:pPr>
            <a:r>
              <a:rPr lang="en-US" sz="3200" kern="0" dirty="0">
                <a:solidFill>
                  <a:sysClr val="windowText" lastClr="000000"/>
                </a:solidFill>
                <a:latin typeface="+mj-lt"/>
                <a:ea typeface="Roboto Thin" pitchFamily="2" charset="0"/>
              </a:rPr>
              <a:t>Launch a pilot product as an experiment?</a:t>
            </a:r>
            <a:endParaRPr lang="en-GB" sz="3200" kern="0" dirty="0">
              <a:solidFill>
                <a:sysClr val="windowText" lastClr="000000"/>
              </a:solidFill>
              <a:latin typeface="+mj-lt"/>
              <a:ea typeface="Roboto Thin" pitchFamily="2" charset="0"/>
            </a:endParaRPr>
          </a:p>
        </p:txBody>
      </p:sp>
      <p:sp>
        <p:nvSpPr>
          <p:cNvPr id="10" name="Title 9"/>
          <p:cNvSpPr>
            <a:spLocks noGrp="1"/>
          </p:cNvSpPr>
          <p:nvPr>
            <p:ph type="title"/>
          </p:nvPr>
        </p:nvSpPr>
        <p:spPr/>
        <p:txBody>
          <a:bodyPr/>
          <a:lstStyle/>
          <a:p>
            <a:r>
              <a:rPr lang="en-GB" dirty="0"/>
              <a:t>The Innovation Test</a:t>
            </a:r>
          </a:p>
        </p:txBody>
      </p:sp>
    </p:spTree>
    <p:extLst>
      <p:ext uri="{BB962C8B-B14F-4D97-AF65-F5344CB8AC3E}">
        <p14:creationId xmlns:p14="http://schemas.microsoft.com/office/powerpoint/2010/main" val="323292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4691" y="2722418"/>
            <a:ext cx="12380768" cy="1231323"/>
          </a:xfrm>
          <a:prstGeom prst="rect">
            <a:avLst/>
          </a:prstGeom>
          <a:solidFill>
            <a:srgbClr val="D0D8D8">
              <a:alpha val="16078"/>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12" name="Rectangle 11"/>
          <p:cNvSpPr/>
          <p:nvPr/>
        </p:nvSpPr>
        <p:spPr>
          <a:xfrm>
            <a:off x="7304804" y="-405251"/>
            <a:ext cx="2015836" cy="7284028"/>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4" name="Oval 3"/>
          <p:cNvSpPr/>
          <p:nvPr/>
        </p:nvSpPr>
        <p:spPr>
          <a:xfrm>
            <a:off x="7615941" y="2554271"/>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11" name="TextBox 10"/>
          <p:cNvSpPr txBox="1"/>
          <p:nvPr/>
        </p:nvSpPr>
        <p:spPr>
          <a:xfrm>
            <a:off x="7465865" y="1881218"/>
            <a:ext cx="2114550" cy="358486"/>
          </a:xfrm>
          <a:prstGeom prst="rect">
            <a:avLst/>
          </a:prstGeom>
          <a:noFill/>
        </p:spPr>
        <p:txBody>
          <a:bodyPr wrap="square" tIns="91440" bIns="91440" rtlCol="0" anchor="t" anchorCtr="0">
            <a:noAutofit/>
          </a:bodyPr>
          <a:lstStyle/>
          <a:p>
            <a:r>
              <a:rPr lang="en-GB" sz="2000" dirty="0">
                <a:solidFill>
                  <a:schemeClr val="bg1"/>
                </a:solidFill>
                <a:latin typeface="Gadugi" panose="020B0502040204020203" pitchFamily="34" charset="0"/>
              </a:rPr>
              <a:t>COMPLIANCE</a:t>
            </a:r>
          </a:p>
        </p:txBody>
      </p:sp>
      <p:pic>
        <p:nvPicPr>
          <p:cNvPr id="14" name="Picture 2" descr="C:\Layer7\Projects\API Workshops\graphics\pound_sign.png"/>
          <p:cNvPicPr>
            <a:picLocks noChangeAspect="1" noChangeArrowheads="1"/>
          </p:cNvPicPr>
          <p:nvPr/>
        </p:nvPicPr>
        <p:blipFill>
          <a:blip r:embed="rId2" cstate="print">
            <a:lum bright="70000" contrast="-70000"/>
          </a:blip>
          <a:srcRect/>
          <a:stretch>
            <a:fillRect/>
          </a:stretch>
        </p:blipFill>
        <p:spPr bwMode="auto">
          <a:xfrm>
            <a:off x="2716720" y="3003555"/>
            <a:ext cx="418827" cy="609600"/>
          </a:xfrm>
          <a:prstGeom prst="rect">
            <a:avLst/>
          </a:prstGeom>
          <a:noFill/>
          <a:effectLst/>
        </p:spPr>
      </p:pic>
      <p:pic>
        <p:nvPicPr>
          <p:cNvPr id="17" name="Picture 5" descr="C:\Layer7\Projects\API Workshops\graphics\bullhorn_icon.png"/>
          <p:cNvPicPr>
            <a:picLocks noChangeAspect="1" noChangeArrowheads="1"/>
          </p:cNvPicPr>
          <p:nvPr/>
        </p:nvPicPr>
        <p:blipFill>
          <a:blip r:embed="rId3" cstate="print">
            <a:lum bright="70000" contrast="-70000"/>
          </a:blip>
          <a:srcRect/>
          <a:stretch>
            <a:fillRect/>
          </a:stretch>
        </p:blipFill>
        <p:spPr bwMode="auto">
          <a:xfrm>
            <a:off x="3989610" y="3010892"/>
            <a:ext cx="658571" cy="602263"/>
          </a:xfrm>
          <a:prstGeom prst="rect">
            <a:avLst/>
          </a:prstGeom>
          <a:noFill/>
        </p:spPr>
      </p:pic>
      <p:pic>
        <p:nvPicPr>
          <p:cNvPr id="18" name="Picture 4" descr="C:\Layer7\Projects\API Workshops\graphics\connector_icon_mustattribute.png"/>
          <p:cNvPicPr>
            <a:picLocks noChangeAspect="1" noChangeArrowheads="1"/>
          </p:cNvPicPr>
          <p:nvPr/>
        </p:nvPicPr>
        <p:blipFill>
          <a:blip r:embed="rId4" cstate="print"/>
          <a:srcRect/>
          <a:stretch>
            <a:fillRect/>
          </a:stretch>
        </p:blipFill>
        <p:spPr bwMode="auto">
          <a:xfrm>
            <a:off x="8258713" y="2969123"/>
            <a:ext cx="164907" cy="685800"/>
          </a:xfrm>
          <a:prstGeom prst="rect">
            <a:avLst/>
          </a:prstGeom>
          <a:noFill/>
        </p:spPr>
      </p:pic>
      <p:pic>
        <p:nvPicPr>
          <p:cNvPr id="19" name="Picture 2" descr="C:\Users\rmitra\AppData\Local\Microsoft\Windows\Temporary Internet Files\Content.IE5\XUTQYQSC\MC900229685[1].wmf"/>
          <p:cNvPicPr>
            <a:picLocks noChangeAspect="1" noChangeArrowheads="1"/>
          </p:cNvPicPr>
          <p:nvPr/>
        </p:nvPicPr>
        <p:blipFill>
          <a:blip r:embed="rId5" cstate="print">
            <a:lum bright="70000" contrast="-70000"/>
          </a:blip>
          <a:srcRect/>
          <a:stretch>
            <a:fillRect/>
          </a:stretch>
        </p:blipFill>
        <p:spPr bwMode="auto">
          <a:xfrm>
            <a:off x="9350416" y="2961960"/>
            <a:ext cx="719280" cy="700127"/>
          </a:xfrm>
          <a:prstGeom prst="rect">
            <a:avLst/>
          </a:prstGeom>
          <a:noFill/>
        </p:spPr>
      </p:pic>
      <p:pic>
        <p:nvPicPr>
          <p:cNvPr id="20" name="Picture 19" descr="noun_project_5370.png"/>
          <p:cNvPicPr>
            <a:picLocks noChangeAspect="1"/>
          </p:cNvPicPr>
          <p:nvPr/>
        </p:nvPicPr>
        <p:blipFill>
          <a:blip r:embed="rId6" cstate="print">
            <a:lum bright="70000" contrast="-70000"/>
          </a:blip>
          <a:stretch>
            <a:fillRect/>
          </a:stretch>
        </p:blipFill>
        <p:spPr>
          <a:xfrm>
            <a:off x="6854783" y="2982205"/>
            <a:ext cx="419984" cy="659636"/>
          </a:xfrm>
          <a:prstGeom prst="rect">
            <a:avLst/>
          </a:prstGeom>
        </p:spPr>
      </p:pic>
      <p:pic>
        <p:nvPicPr>
          <p:cNvPr id="21" name="Picture 3" descr="C:\Users\rmitra\AppData\Local\Microsoft\Windows\Temporary Internet Files\Content.IE5\W0Y75LAZ\MC900023482[1].wmf"/>
          <p:cNvPicPr>
            <a:picLocks noChangeAspect="1" noChangeArrowheads="1"/>
          </p:cNvPicPr>
          <p:nvPr/>
        </p:nvPicPr>
        <p:blipFill>
          <a:blip r:embed="rId7" cstate="print">
            <a:lum bright="70000" contrast="-70000"/>
          </a:blip>
          <a:srcRect/>
          <a:stretch>
            <a:fillRect/>
          </a:stretch>
        </p:blipFill>
        <p:spPr bwMode="auto">
          <a:xfrm>
            <a:off x="5502244" y="2969123"/>
            <a:ext cx="628359" cy="685800"/>
          </a:xfrm>
          <a:prstGeom prst="rect">
            <a:avLst/>
          </a:prstGeom>
          <a:noFill/>
        </p:spPr>
      </p:pic>
    </p:spTree>
    <p:extLst>
      <p:ext uri="{BB962C8B-B14F-4D97-AF65-F5344CB8AC3E}">
        <p14:creationId xmlns:p14="http://schemas.microsoft.com/office/powerpoint/2010/main" val="300263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API Driver:</a:t>
            </a:r>
            <a:br>
              <a:rPr lang="en-GB" dirty="0"/>
            </a:br>
            <a:r>
              <a:rPr lang="en-GB" dirty="0"/>
              <a:t>Compliance</a:t>
            </a:r>
          </a:p>
        </p:txBody>
      </p:sp>
      <p:sp>
        <p:nvSpPr>
          <p:cNvPr id="3" name="Content Placeholder 2"/>
          <p:cNvSpPr>
            <a:spLocks noGrp="1"/>
          </p:cNvSpPr>
          <p:nvPr>
            <p:ph sz="half" idx="1"/>
          </p:nvPr>
        </p:nvSpPr>
        <p:spPr/>
        <p:txBody>
          <a:bodyPr/>
          <a:lstStyle/>
          <a:p>
            <a:r>
              <a:rPr lang="en-GB" dirty="0"/>
              <a:t>Mandated API implementation</a:t>
            </a:r>
          </a:p>
          <a:p>
            <a:pPr marL="0" indent="0">
              <a:buNone/>
            </a:pPr>
            <a:r>
              <a:rPr lang="en-GB" dirty="0">
                <a:solidFill>
                  <a:schemeClr val="tx1">
                    <a:lumMod val="75000"/>
                    <a:lumOff val="25000"/>
                  </a:schemeClr>
                </a:solidFill>
                <a:latin typeface="Gadugi" panose="020B0502040204020203" pitchFamily="34" charset="0"/>
              </a:rPr>
              <a:t>“How should we comply?”</a:t>
            </a:r>
          </a:p>
          <a:p>
            <a:pPr marL="0" indent="0">
              <a:buNone/>
            </a:pPr>
            <a:endParaRPr lang="en-GB" dirty="0"/>
          </a:p>
          <a:p>
            <a:endParaRPr lang="en-GB" dirty="0"/>
          </a:p>
        </p:txBody>
      </p:sp>
      <p:sp>
        <p:nvSpPr>
          <p:cNvPr id="4" name="Text Placeholder 3"/>
          <p:cNvSpPr>
            <a:spLocks noGrp="1"/>
          </p:cNvSpPr>
          <p:nvPr>
            <p:ph type="body" sz="quarter" idx="10"/>
          </p:nvPr>
        </p:nvSpPr>
        <p:spPr/>
        <p:txBody>
          <a:bodyPr>
            <a:normAutofit fontScale="92500" lnSpcReduction="10000"/>
          </a:bodyPr>
          <a:lstStyle/>
          <a:p>
            <a:r>
              <a:rPr lang="en-GB" dirty="0"/>
              <a:t>DEFINITION</a:t>
            </a:r>
          </a:p>
        </p:txBody>
      </p:sp>
    </p:spTree>
    <p:extLst>
      <p:ext uri="{BB962C8B-B14F-4D97-AF65-F5344CB8AC3E}">
        <p14:creationId xmlns:p14="http://schemas.microsoft.com/office/powerpoint/2010/main" val="3001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API Driver: </a:t>
            </a:r>
            <a:r>
              <a:rPr lang="en-GB" b="1" dirty="0"/>
              <a:t>COMPLIANCE</a:t>
            </a:r>
          </a:p>
        </p:txBody>
      </p:sp>
      <p:sp>
        <p:nvSpPr>
          <p:cNvPr id="3" name="Content Placeholder 2"/>
          <p:cNvSpPr>
            <a:spLocks noGrp="1"/>
          </p:cNvSpPr>
          <p:nvPr>
            <p:ph sz="half" idx="1"/>
          </p:nvPr>
        </p:nvSpPr>
        <p:spPr>
          <a:xfrm>
            <a:off x="612679" y="1630907"/>
            <a:ext cx="10966643" cy="4292589"/>
          </a:xfrm>
        </p:spPr>
        <p:txBody>
          <a:bodyPr/>
          <a:lstStyle/>
          <a:p>
            <a:r>
              <a:rPr lang="en-GB" dirty="0"/>
              <a:t>If you have to do it, you have to do it</a:t>
            </a:r>
          </a:p>
          <a:p>
            <a:r>
              <a:rPr lang="en-GB" dirty="0"/>
              <a:t>Compliance directives can drive APIs towards commoditization of a market</a:t>
            </a:r>
          </a:p>
          <a:p>
            <a:endParaRPr lang="en-GB" dirty="0"/>
          </a:p>
        </p:txBody>
      </p:sp>
      <p:sp>
        <p:nvSpPr>
          <p:cNvPr id="4" name="Text Placeholder 3"/>
          <p:cNvSpPr>
            <a:spLocks noGrp="1"/>
          </p:cNvSpPr>
          <p:nvPr>
            <p:ph type="body" sz="quarter" idx="10"/>
          </p:nvPr>
        </p:nvSpPr>
        <p:spPr>
          <a:xfrm>
            <a:off x="609600" y="983953"/>
            <a:ext cx="10972800" cy="423283"/>
          </a:xfrm>
        </p:spPr>
        <p:txBody>
          <a:bodyPr>
            <a:normAutofit fontScale="92500" lnSpcReduction="10000"/>
          </a:bodyPr>
          <a:lstStyle/>
          <a:p>
            <a:r>
              <a:rPr lang="en-GB" dirty="0"/>
              <a:t>IN BRIEF</a:t>
            </a:r>
          </a:p>
        </p:txBody>
      </p:sp>
    </p:spTree>
    <p:extLst>
      <p:ext uri="{BB962C8B-B14F-4D97-AF65-F5344CB8AC3E}">
        <p14:creationId xmlns:p14="http://schemas.microsoft.com/office/powerpoint/2010/main" val="32280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Compliance Examples</a:t>
            </a:r>
          </a:p>
        </p:txBody>
      </p:sp>
      <p:sp>
        <p:nvSpPr>
          <p:cNvPr id="2" name="Content Placeholder 1"/>
          <p:cNvSpPr>
            <a:spLocks noGrp="1"/>
          </p:cNvSpPr>
          <p:nvPr>
            <p:ph sz="half" idx="1"/>
          </p:nvPr>
        </p:nvSpPr>
        <p:spPr/>
        <p:txBody>
          <a:bodyPr>
            <a:normAutofit/>
          </a:bodyPr>
          <a:lstStyle/>
          <a:p>
            <a:r>
              <a:rPr lang="en-US" dirty="0"/>
              <a:t>Mergers and acquisitions</a:t>
            </a:r>
          </a:p>
          <a:p>
            <a:r>
              <a:rPr lang="en-US" dirty="0"/>
              <a:t>Open Data initiatives</a:t>
            </a:r>
          </a:p>
          <a:p>
            <a:r>
              <a:rPr lang="en-US" dirty="0"/>
              <a:t>Regulatory requirements (e.g. </a:t>
            </a:r>
            <a:r>
              <a:rPr lang="en-US" b="1" dirty="0"/>
              <a:t>PSD2</a:t>
            </a:r>
            <a:r>
              <a:rPr lang="en-US" dirty="0"/>
              <a:t>)</a:t>
            </a:r>
          </a:p>
        </p:txBody>
      </p:sp>
    </p:spTree>
    <p:extLst>
      <p:ext uri="{BB962C8B-B14F-4D97-AF65-F5344CB8AC3E}">
        <p14:creationId xmlns:p14="http://schemas.microsoft.com/office/powerpoint/2010/main" val="216693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APIs are needed to make data more consumable</a:t>
            </a:r>
          </a:p>
        </p:txBody>
      </p:sp>
      <p:sp>
        <p:nvSpPr>
          <p:cNvPr id="4" name="Rectangle 3"/>
          <p:cNvSpPr/>
          <p:nvPr/>
        </p:nvSpPr>
        <p:spPr>
          <a:xfrm>
            <a:off x="2567608" y="4653136"/>
            <a:ext cx="4176464" cy="151216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kern="0" dirty="0">
                <a:solidFill>
                  <a:schemeClr val="bg1"/>
                </a:solidFill>
              </a:rPr>
              <a:t>Open Data</a:t>
            </a:r>
          </a:p>
        </p:txBody>
      </p:sp>
      <p:sp>
        <p:nvSpPr>
          <p:cNvPr id="5" name="Rectangle 4"/>
          <p:cNvSpPr/>
          <p:nvPr/>
        </p:nvSpPr>
        <p:spPr>
          <a:xfrm>
            <a:off x="2567608" y="2968731"/>
            <a:ext cx="4176464" cy="1512168"/>
          </a:xfrm>
          <a:prstGeom prst="rect">
            <a:avLst/>
          </a:prstGeom>
          <a:solidFill>
            <a:schemeClr val="accent1">
              <a:lumMod val="40000"/>
              <a:lumOff val="6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kern="0" dirty="0">
                <a:solidFill>
                  <a:schemeClr val="tx1"/>
                </a:solidFill>
              </a:rPr>
              <a:t>APIs</a:t>
            </a:r>
          </a:p>
        </p:txBody>
      </p:sp>
      <p:sp>
        <p:nvSpPr>
          <p:cNvPr id="6" name="Rectangle 5"/>
          <p:cNvSpPr/>
          <p:nvPr/>
        </p:nvSpPr>
        <p:spPr>
          <a:xfrm>
            <a:off x="2567608" y="1268760"/>
            <a:ext cx="4176464" cy="1512168"/>
          </a:xfrm>
          <a:prstGeom prst="rect">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kern="0" dirty="0">
                <a:solidFill>
                  <a:schemeClr val="bg1"/>
                </a:solidFill>
              </a:rPr>
              <a:t>Client Applications</a:t>
            </a:r>
          </a:p>
        </p:txBody>
      </p:sp>
      <p:pic>
        <p:nvPicPr>
          <p:cNvPr id="7" name="Picture 6" descr="Applications-BL-v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488" y="1435803"/>
            <a:ext cx="1158776" cy="1158776"/>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2827538" y="5013178"/>
            <a:ext cx="748183" cy="714735"/>
          </a:xfrm>
          <a:prstGeom prst="rect">
            <a:avLst/>
          </a:prstGeom>
        </p:spPr>
      </p:pic>
      <p:pic>
        <p:nvPicPr>
          <p:cNvPr id="10" name="Picture 9" descr="Backend-BL-v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128" y="4725144"/>
            <a:ext cx="1302792" cy="1302792"/>
          </a:xfrm>
          <a:prstGeom prst="rect">
            <a:avLst/>
          </a:prstGeom>
        </p:spPr>
      </p:pic>
      <p:pic>
        <p:nvPicPr>
          <p:cNvPr id="11" name="Picture 10" descr="API-BL-v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0136" y="3134320"/>
            <a:ext cx="1158776" cy="1158776"/>
          </a:xfrm>
          <a:prstGeom prst="rect">
            <a:avLst/>
          </a:prstGeom>
        </p:spPr>
      </p:pic>
      <p:cxnSp>
        <p:nvCxnSpPr>
          <p:cNvPr id="13" name="Straight Arrow Connector 12"/>
          <p:cNvCxnSpPr>
            <a:stCxn id="11" idx="2"/>
            <a:endCxn id="10" idx="0"/>
          </p:cNvCxnSpPr>
          <p:nvPr/>
        </p:nvCxnSpPr>
        <p:spPr>
          <a:xfrm>
            <a:off x="7899524" y="4293096"/>
            <a:ext cx="0"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896200" y="2636912"/>
            <a:ext cx="0"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68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91944" y="-92467"/>
            <a:ext cx="6891157" cy="716108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8487406" y="3189465"/>
            <a:ext cx="2196435" cy="369332"/>
          </a:xfrm>
          <a:prstGeom prst="rect">
            <a:avLst/>
          </a:prstGeom>
          <a:noFill/>
        </p:spPr>
        <p:txBody>
          <a:bodyPr wrap="none" rtlCol="0">
            <a:spAutoFit/>
          </a:bodyPr>
          <a:lstStyle/>
          <a:p>
            <a:pPr defTabSz="914377"/>
            <a:r>
              <a:rPr lang="en-GB" kern="0" dirty="0">
                <a:solidFill>
                  <a:schemeClr val="bg1"/>
                </a:solidFill>
                <a:latin typeface="Roboto" panose="02000000000000000000" pitchFamily="2" charset="0"/>
                <a:ea typeface="Roboto" panose="02000000000000000000" pitchFamily="2" charset="0"/>
              </a:rPr>
              <a:t>DATA-CENTRIC API</a:t>
            </a:r>
          </a:p>
        </p:txBody>
      </p:sp>
      <p:sp>
        <p:nvSpPr>
          <p:cNvPr id="5" name="TextBox 4"/>
          <p:cNvSpPr txBox="1"/>
          <p:nvPr/>
        </p:nvSpPr>
        <p:spPr>
          <a:xfrm>
            <a:off x="7176634" y="1105582"/>
            <a:ext cx="1577676" cy="830997"/>
          </a:xfrm>
          <a:prstGeom prst="rect">
            <a:avLst/>
          </a:prstGeom>
          <a:noFill/>
        </p:spPr>
        <p:txBody>
          <a:bodyPr wrap="none" rtlCol="0">
            <a:spAutoFit/>
          </a:bodyPr>
          <a:lstStyle/>
          <a:p>
            <a:pPr algn="ctr" defTabSz="914377"/>
            <a:r>
              <a:rPr lang="en-US" sz="2800" kern="0" dirty="0">
                <a:solidFill>
                  <a:schemeClr val="bg1"/>
                </a:solidFill>
                <a:latin typeface="Roboto Black"/>
                <a:cs typeface="Roboto Black"/>
              </a:rPr>
              <a:t>Backend</a:t>
            </a:r>
          </a:p>
          <a:p>
            <a:pPr algn="ctr" defTabSz="914377"/>
            <a:r>
              <a:rPr lang="en-US" sz="2000" kern="0" dirty="0">
                <a:solidFill>
                  <a:schemeClr val="bg1"/>
                </a:solidFill>
                <a:latin typeface="Roboto Black"/>
                <a:cs typeface="Roboto Black"/>
              </a:rPr>
              <a:t>(server)</a:t>
            </a:r>
          </a:p>
        </p:txBody>
      </p:sp>
      <p:sp>
        <p:nvSpPr>
          <p:cNvPr id="21" name="Rectangle 20"/>
          <p:cNvSpPr/>
          <p:nvPr/>
        </p:nvSpPr>
        <p:spPr>
          <a:xfrm>
            <a:off x="7332049" y="3996003"/>
            <a:ext cx="1408954" cy="369303"/>
          </a:xfrm>
          <a:prstGeom prst="rect">
            <a:avLst/>
          </a:prstGeom>
          <a:solidFill>
            <a:srgbClr val="20343A"/>
          </a:solidFill>
          <a:ln w="38100" cap="flat" cmpd="sng" algn="ctr">
            <a:solidFill>
              <a:schemeClr val="bg1"/>
            </a:solid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WEATHER DATA</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3" name="Isosceles Triangle 2"/>
          <p:cNvSpPr/>
          <p:nvPr/>
        </p:nvSpPr>
        <p:spPr>
          <a:xfrm rot="5400000">
            <a:off x="-1216241" y="-466191"/>
            <a:ext cx="9915100" cy="7667555"/>
          </a:xfrm>
          <a:prstGeom prst="triangle">
            <a:avLst/>
          </a:prstGeom>
          <a:gradFill flip="none" rotWithShape="1">
            <a:gsLst>
              <a:gs pos="0">
                <a:schemeClr val="accent2"/>
              </a:gs>
              <a:gs pos="100000">
                <a:srgbClr val="E6B9B8"/>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Picture 4" descr="C:\Users\rmitra\git\reveal.js\img\simple-2d-icon-bank-v4\Individual Icons\API-BL-v4.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7536160" y="2881857"/>
            <a:ext cx="984548" cy="98454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2423355" y="1105582"/>
            <a:ext cx="1651414" cy="830997"/>
          </a:xfrm>
          <a:prstGeom prst="rect">
            <a:avLst/>
          </a:prstGeom>
          <a:noFill/>
        </p:spPr>
        <p:txBody>
          <a:bodyPr wrap="none" rtlCol="0">
            <a:spAutoFit/>
          </a:bodyPr>
          <a:lstStyle/>
          <a:p>
            <a:pPr algn="ctr" defTabSz="914377"/>
            <a:r>
              <a:rPr lang="en-US" sz="2800" kern="0" dirty="0">
                <a:solidFill>
                  <a:schemeClr val="bg1"/>
                </a:solidFill>
                <a:latin typeface="Roboto Black"/>
                <a:cs typeface="Roboto Black"/>
              </a:rPr>
              <a:t>Frontend</a:t>
            </a:r>
          </a:p>
          <a:p>
            <a:pPr algn="ctr" defTabSz="914377"/>
            <a:r>
              <a:rPr lang="en-US" sz="2000" kern="0" dirty="0">
                <a:solidFill>
                  <a:schemeClr val="bg1"/>
                </a:solidFill>
                <a:latin typeface="Roboto Black"/>
                <a:cs typeface="Roboto Black"/>
              </a:rPr>
              <a:t>(client)</a:t>
            </a:r>
          </a:p>
        </p:txBody>
      </p:sp>
      <p:sp>
        <p:nvSpPr>
          <p:cNvPr id="14" name="Rectangle 13"/>
          <p:cNvSpPr/>
          <p:nvPr/>
        </p:nvSpPr>
        <p:spPr>
          <a:xfrm>
            <a:off x="2189126" y="4811685"/>
            <a:ext cx="1408954"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APPLICATION LOGIC</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5" name="Rectangle 14"/>
          <p:cNvSpPr/>
          <p:nvPr/>
        </p:nvSpPr>
        <p:spPr>
          <a:xfrm>
            <a:off x="2189126" y="4309361"/>
            <a:ext cx="1408954"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INPUT HANDLING</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18" name="Rectangle 17"/>
          <p:cNvSpPr/>
          <p:nvPr/>
        </p:nvSpPr>
        <p:spPr>
          <a:xfrm>
            <a:off x="644601" y="5311599"/>
            <a:ext cx="905153"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noProof="0" dirty="0">
                <a:solidFill>
                  <a:srgbClr val="FFFFFF"/>
                </a:solidFill>
                <a:cs typeface="Arial Unicode MS" pitchFamily="34" charset="-128"/>
              </a:rPr>
              <a:t>LAYOUT</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2" name="Rectangle 21"/>
          <p:cNvSpPr/>
          <p:nvPr/>
        </p:nvSpPr>
        <p:spPr>
          <a:xfrm>
            <a:off x="1679516" y="5311599"/>
            <a:ext cx="905153"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dirty="0">
                <a:solidFill>
                  <a:srgbClr val="FFFFFF"/>
                </a:solidFill>
                <a:cs typeface="Arial Unicode MS" pitchFamily="34" charset="-128"/>
              </a:rPr>
              <a:t>IMAGES</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sp>
        <p:nvSpPr>
          <p:cNvPr id="23" name="Rectangle 22"/>
          <p:cNvSpPr/>
          <p:nvPr/>
        </p:nvSpPr>
        <p:spPr>
          <a:xfrm>
            <a:off x="2714431" y="5311599"/>
            <a:ext cx="905153" cy="369303"/>
          </a:xfrm>
          <a:prstGeom prst="rect">
            <a:avLst/>
          </a:prstGeom>
          <a:solidFill>
            <a:srgbClr val="20343A"/>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ct val="100000"/>
              </a:lnSpc>
              <a:spcBef>
                <a:spcPts val="0"/>
              </a:spcBef>
              <a:spcAft>
                <a:spcPts val="0"/>
              </a:spcAft>
              <a:buClr>
                <a:srgbClr val="FFFFFF"/>
              </a:buClr>
              <a:buSzTx/>
              <a:buFontTx/>
              <a:buNone/>
              <a:tabLst/>
              <a:defRPr/>
            </a:pPr>
            <a:r>
              <a:rPr lang="en-GB" sz="1067" kern="0" dirty="0">
                <a:solidFill>
                  <a:srgbClr val="FFFFFF"/>
                </a:solidFill>
                <a:cs typeface="Arial Unicode MS" pitchFamily="34" charset="-128"/>
              </a:rPr>
              <a:t>TEXT</a:t>
            </a:r>
            <a:endParaRPr kumimoji="0" lang="en-GB" sz="1067" b="0" i="0" u="none" strike="noStrike" kern="0" cap="none" spc="0" normalizeH="0" baseline="0" noProof="0" dirty="0">
              <a:ln>
                <a:noFill/>
              </a:ln>
              <a:solidFill>
                <a:srgbClr val="FFFFFF"/>
              </a:solidFill>
              <a:effectLst/>
              <a:uLnTx/>
              <a:uFillTx/>
              <a:cs typeface="Arial Unicode MS" pitchFamily="34" charset="-128"/>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8629" y="2091152"/>
            <a:ext cx="1566850" cy="95672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6786" y="3207009"/>
            <a:ext cx="378923" cy="69056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4225" y="3217980"/>
            <a:ext cx="375872" cy="66861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4172" y="3231659"/>
            <a:ext cx="1143786" cy="76434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6817" y="2130242"/>
            <a:ext cx="1023988" cy="826524"/>
          </a:xfrm>
          <a:prstGeom prst="rect">
            <a:avLst/>
          </a:prstGeom>
        </p:spPr>
      </p:pic>
    </p:spTree>
    <p:extLst>
      <p:ext uri="{BB962C8B-B14F-4D97-AF65-F5344CB8AC3E}">
        <p14:creationId xmlns:p14="http://schemas.microsoft.com/office/powerpoint/2010/main" val="32338893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135557" y="1196752"/>
          <a:ext cx="7920883" cy="18135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656187">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3168352">
                  <a:extLst>
                    <a:ext uri="{9D8B030D-6E8A-4147-A177-3AD203B41FA5}">
                      <a16:colId xmlns:a16="http://schemas.microsoft.com/office/drawing/2014/main" val="20002"/>
                    </a:ext>
                  </a:extLst>
                </a:gridCol>
              </a:tblGrid>
              <a:tr h="375920">
                <a:tc>
                  <a:txBody>
                    <a:bodyPr/>
                    <a:lstStyle/>
                    <a:p>
                      <a:r>
                        <a:rPr lang="en-GB" sz="1900" dirty="0"/>
                        <a:t>Driver</a:t>
                      </a:r>
                    </a:p>
                  </a:txBody>
                  <a:tcPr/>
                </a:tc>
                <a:tc>
                  <a:txBody>
                    <a:bodyPr/>
                    <a:lstStyle/>
                    <a:p>
                      <a:r>
                        <a:rPr lang="en-US" sz="1900" dirty="0"/>
                        <a:t>Meet Requirements</a:t>
                      </a:r>
                      <a:endParaRPr lang="en-GB" sz="1900" dirty="0"/>
                    </a:p>
                  </a:txBody>
                  <a:tcPr/>
                </a:tc>
                <a:tc>
                  <a:txBody>
                    <a:bodyPr/>
                    <a:lstStyle/>
                    <a:p>
                      <a:r>
                        <a:rPr lang="en-US" sz="1900" dirty="0"/>
                        <a:t>Exceed Requirements</a:t>
                      </a:r>
                      <a:endParaRPr lang="en-GB" sz="1900" dirty="0"/>
                    </a:p>
                  </a:txBody>
                  <a:tcPr/>
                </a:tc>
                <a:extLst>
                  <a:ext uri="{0D108BD9-81ED-4DB2-BD59-A6C34878D82A}">
                    <a16:rowId xmlns:a16="http://schemas.microsoft.com/office/drawing/2014/main" val="10000"/>
                  </a:ext>
                </a:extLst>
              </a:tr>
              <a:tr h="660400">
                <a:tc>
                  <a:txBody>
                    <a:bodyPr/>
                    <a:lstStyle/>
                    <a:p>
                      <a:r>
                        <a:rPr lang="en-US" sz="1900" dirty="0"/>
                        <a:t>M&amp;A</a:t>
                      </a:r>
                      <a:endParaRPr lang="en-GB" sz="1900" dirty="0"/>
                    </a:p>
                  </a:txBody>
                  <a:tcPr/>
                </a:tc>
                <a:tc>
                  <a:txBody>
                    <a:bodyPr/>
                    <a:lstStyle/>
                    <a:p>
                      <a:r>
                        <a:rPr lang="en-US" sz="1900" dirty="0"/>
                        <a:t>One time data-merge, big-bang cutover</a:t>
                      </a:r>
                      <a:endParaRPr lang="en-GB" sz="1900" dirty="0"/>
                    </a:p>
                  </a:txBody>
                  <a:tcPr/>
                </a:tc>
                <a:tc>
                  <a:txBody>
                    <a:bodyPr/>
                    <a:lstStyle/>
                    <a:p>
                      <a:r>
                        <a:rPr lang="en-US" sz="1900" dirty="0"/>
                        <a:t>API</a:t>
                      </a:r>
                      <a:r>
                        <a:rPr lang="en-US" sz="1900" baseline="0" dirty="0"/>
                        <a:t> for continued inter-op.  </a:t>
                      </a:r>
                      <a:endParaRPr lang="en-GB" sz="1900" dirty="0"/>
                    </a:p>
                  </a:txBody>
                  <a:tcPr/>
                </a:tc>
                <a:extLst>
                  <a:ext uri="{0D108BD9-81ED-4DB2-BD59-A6C34878D82A}">
                    <a16:rowId xmlns:a16="http://schemas.microsoft.com/office/drawing/2014/main" val="10001"/>
                  </a:ext>
                </a:extLst>
              </a:tr>
              <a:tr h="375920">
                <a:tc>
                  <a:txBody>
                    <a:bodyPr/>
                    <a:lstStyle/>
                    <a:p>
                      <a:r>
                        <a:rPr lang="en-US" sz="1900" dirty="0"/>
                        <a:t>Open Data</a:t>
                      </a:r>
                      <a:endParaRPr lang="en-GB" sz="1900" dirty="0"/>
                    </a:p>
                  </a:txBody>
                  <a:tcPr/>
                </a:tc>
                <a:tc>
                  <a:txBody>
                    <a:bodyPr/>
                    <a:lstStyle/>
                    <a:p>
                      <a:r>
                        <a:rPr lang="en-US" sz="1900" dirty="0"/>
                        <a:t>Export data file</a:t>
                      </a:r>
                      <a:endParaRPr lang="en-GB" sz="1900" dirty="0"/>
                    </a:p>
                  </a:txBody>
                  <a:tcPr/>
                </a:tc>
                <a:tc>
                  <a:txBody>
                    <a:bodyPr/>
                    <a:lstStyle/>
                    <a:p>
                      <a:r>
                        <a:rPr lang="en-US" sz="1900" dirty="0"/>
                        <a:t>Provide</a:t>
                      </a:r>
                      <a:r>
                        <a:rPr lang="en-US" sz="1900" baseline="0" dirty="0"/>
                        <a:t> API </a:t>
                      </a:r>
                      <a:endParaRPr lang="en-GB" sz="1900" dirty="0"/>
                    </a:p>
                  </a:txBody>
                  <a:tcPr/>
                </a:tc>
                <a:extLst>
                  <a:ext uri="{0D108BD9-81ED-4DB2-BD59-A6C34878D82A}">
                    <a16:rowId xmlns:a16="http://schemas.microsoft.com/office/drawing/2014/main" val="10002"/>
                  </a:ext>
                </a:extLst>
              </a:tr>
              <a:tr h="375920">
                <a:tc>
                  <a:txBody>
                    <a:bodyPr/>
                    <a:lstStyle/>
                    <a:p>
                      <a:r>
                        <a:rPr lang="en-US" sz="1900" dirty="0"/>
                        <a:t>Regulatory</a:t>
                      </a:r>
                      <a:endParaRPr lang="en-GB" sz="1900" dirty="0"/>
                    </a:p>
                  </a:txBody>
                  <a:tcPr/>
                </a:tc>
                <a:tc>
                  <a:txBody>
                    <a:bodyPr/>
                    <a:lstStyle/>
                    <a:p>
                      <a:r>
                        <a:rPr lang="en-US" sz="1900" dirty="0"/>
                        <a:t>Email/file transfer</a:t>
                      </a:r>
                      <a:endParaRPr lang="en-GB" sz="1900" dirty="0"/>
                    </a:p>
                  </a:txBody>
                  <a:tcPr/>
                </a:tc>
                <a:tc>
                  <a:txBody>
                    <a:bodyPr/>
                    <a:lstStyle/>
                    <a:p>
                      <a:r>
                        <a:rPr lang="en-US" sz="1900" dirty="0"/>
                        <a:t>API for on-demand reporting</a:t>
                      </a:r>
                      <a:endParaRPr lang="en-GB" sz="1900" dirty="0"/>
                    </a:p>
                  </a:txBody>
                  <a:tcPr/>
                </a:tc>
                <a:extLst>
                  <a:ext uri="{0D108BD9-81ED-4DB2-BD59-A6C34878D82A}">
                    <a16:rowId xmlns:a16="http://schemas.microsoft.com/office/drawing/2014/main" val="10003"/>
                  </a:ext>
                </a:extLst>
              </a:tr>
            </a:tbl>
          </a:graphicData>
        </a:graphic>
      </p:graphicFrame>
      <p:sp>
        <p:nvSpPr>
          <p:cNvPr id="5" name="Title 4"/>
          <p:cNvSpPr>
            <a:spLocks noGrp="1"/>
          </p:cNvSpPr>
          <p:nvPr>
            <p:ph type="title"/>
          </p:nvPr>
        </p:nvSpPr>
        <p:spPr>
          <a:xfrm>
            <a:off x="599869" y="210314"/>
            <a:ext cx="10972800" cy="535531"/>
          </a:xfrm>
        </p:spPr>
        <p:txBody>
          <a:bodyPr/>
          <a:lstStyle/>
          <a:p>
            <a:r>
              <a:rPr lang="en-GB" dirty="0"/>
              <a:t>Compliance: Cost-Benefit</a:t>
            </a:r>
          </a:p>
        </p:txBody>
      </p:sp>
      <p:sp>
        <p:nvSpPr>
          <p:cNvPr id="3" name="Content Placeholder 2"/>
          <p:cNvSpPr>
            <a:spLocks noGrp="1"/>
          </p:cNvSpPr>
          <p:nvPr>
            <p:ph sz="half" idx="1"/>
          </p:nvPr>
        </p:nvSpPr>
        <p:spPr>
          <a:xfrm>
            <a:off x="612679" y="1428667"/>
            <a:ext cx="10966643" cy="4799623"/>
          </a:xfrm>
        </p:spPr>
        <p:txBody>
          <a:bodyPr/>
          <a:lstStyle/>
          <a:p>
            <a:endParaRPr lang="en-US" dirty="0"/>
          </a:p>
          <a:p>
            <a:endParaRPr lang="en-US" dirty="0"/>
          </a:p>
          <a:p>
            <a:endParaRPr lang="en-US" dirty="0"/>
          </a:p>
          <a:p>
            <a:r>
              <a:rPr lang="en-US" dirty="0"/>
              <a:t>Do as little as possible</a:t>
            </a:r>
          </a:p>
          <a:p>
            <a:r>
              <a:rPr lang="en-US" dirty="0"/>
              <a:t>Increase compliance while minimizing cost</a:t>
            </a:r>
          </a:p>
        </p:txBody>
      </p:sp>
    </p:spTree>
    <p:extLst>
      <p:ext uri="{BB962C8B-B14F-4D97-AF65-F5344CB8AC3E}">
        <p14:creationId xmlns:p14="http://schemas.microsoft.com/office/powerpoint/2010/main" val="34283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sosceles Triangle 7"/>
          <p:cNvSpPr/>
          <p:nvPr/>
        </p:nvSpPr>
        <p:spPr>
          <a:xfrm rot="16200000">
            <a:off x="4402257" y="2428439"/>
            <a:ext cx="2303060" cy="1966988"/>
          </a:xfrm>
          <a:prstGeom prst="triangle">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GB" dirty="0"/>
              <a:t>Compliance API Commoditization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016" y="2872848"/>
            <a:ext cx="591612" cy="1078171"/>
          </a:xfrm>
          <a:prstGeom prst="rect">
            <a:avLst/>
          </a:prstGeom>
        </p:spPr>
      </p:pic>
      <p:sp>
        <p:nvSpPr>
          <p:cNvPr id="5" name="Rectangle 4"/>
          <p:cNvSpPr/>
          <p:nvPr/>
        </p:nvSpPr>
        <p:spPr>
          <a:xfrm>
            <a:off x="6264323" y="2947912"/>
            <a:ext cx="1740089" cy="859809"/>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GB" sz="2000" b="0" i="0" u="none" strike="noStrike" kern="0" cap="none" spc="0" normalizeH="0" baseline="0" noProof="0" dirty="0">
                <a:ln>
                  <a:noFill/>
                </a:ln>
                <a:solidFill>
                  <a:schemeClr val="bg1"/>
                </a:solidFill>
                <a:effectLst/>
                <a:uLnTx/>
                <a:uFillTx/>
                <a:latin typeface="Calibri"/>
                <a:ea typeface="+mn-ea"/>
                <a:cs typeface="Arial Unicode MS" pitchFamily="34" charset="-128"/>
              </a:rPr>
              <a:t>PSD2 API</a:t>
            </a:r>
          </a:p>
        </p:txBody>
      </p:sp>
      <p:sp>
        <p:nvSpPr>
          <p:cNvPr id="6" name="Rectangle 5"/>
          <p:cNvSpPr/>
          <p:nvPr/>
        </p:nvSpPr>
        <p:spPr>
          <a:xfrm>
            <a:off x="6264323" y="3951019"/>
            <a:ext cx="1740089" cy="859809"/>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GB" sz="2000" b="0" i="0" u="none" strike="noStrike" kern="0" cap="none" spc="0" normalizeH="0" baseline="0" noProof="0" dirty="0">
                <a:ln>
                  <a:noFill/>
                </a:ln>
                <a:solidFill>
                  <a:schemeClr val="bg1"/>
                </a:solidFill>
                <a:effectLst/>
                <a:uLnTx/>
                <a:uFillTx/>
                <a:latin typeface="Calibri"/>
                <a:ea typeface="+mn-ea"/>
                <a:cs typeface="Arial Unicode MS" pitchFamily="34" charset="-128"/>
              </a:rPr>
              <a:t>PSD2 API</a:t>
            </a:r>
          </a:p>
        </p:txBody>
      </p:sp>
      <p:sp>
        <p:nvSpPr>
          <p:cNvPr id="7" name="Rectangle 6"/>
          <p:cNvSpPr/>
          <p:nvPr/>
        </p:nvSpPr>
        <p:spPr>
          <a:xfrm>
            <a:off x="6264323" y="1932175"/>
            <a:ext cx="1740089" cy="859809"/>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GB" sz="2000" b="0" i="0" u="none" strike="noStrike" kern="0" cap="none" spc="0" normalizeH="0" baseline="0" noProof="0" dirty="0">
                <a:ln>
                  <a:noFill/>
                </a:ln>
                <a:solidFill>
                  <a:schemeClr val="bg1"/>
                </a:solidFill>
                <a:effectLst/>
                <a:uLnTx/>
                <a:uFillTx/>
                <a:latin typeface="Calibri"/>
                <a:ea typeface="+mn-ea"/>
                <a:cs typeface="Arial Unicode MS" pitchFamily="34" charset="-128"/>
              </a:rPr>
              <a:t>PSD2 API</a:t>
            </a:r>
          </a:p>
        </p:txBody>
      </p:sp>
    </p:spTree>
    <p:extLst>
      <p:ext uri="{BB962C8B-B14F-4D97-AF65-F5344CB8AC3E}">
        <p14:creationId xmlns:p14="http://schemas.microsoft.com/office/powerpoint/2010/main" val="384272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sosceles Triangle 7"/>
          <p:cNvSpPr/>
          <p:nvPr/>
        </p:nvSpPr>
        <p:spPr>
          <a:xfrm rot="18791255">
            <a:off x="5444477" y="3268758"/>
            <a:ext cx="511088" cy="2609057"/>
          </a:xfrm>
          <a:prstGeom prst="triangle">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GB" dirty="0"/>
              <a:t>Compliance API Commoditization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016" y="2872848"/>
            <a:ext cx="591612" cy="1078171"/>
          </a:xfrm>
          <a:prstGeom prst="rect">
            <a:avLst/>
          </a:prstGeom>
        </p:spPr>
      </p:pic>
      <p:sp>
        <p:nvSpPr>
          <p:cNvPr id="5" name="Rectangle 4"/>
          <p:cNvSpPr/>
          <p:nvPr/>
        </p:nvSpPr>
        <p:spPr>
          <a:xfrm>
            <a:off x="6264323" y="2947912"/>
            <a:ext cx="1740089" cy="859809"/>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GB" sz="2000" b="0" i="0" u="none" strike="noStrike" kern="0" cap="none" spc="0" normalizeH="0" baseline="0" noProof="0" dirty="0">
                <a:ln>
                  <a:noFill/>
                </a:ln>
                <a:solidFill>
                  <a:schemeClr val="bg1"/>
                </a:solidFill>
                <a:effectLst/>
                <a:uLnTx/>
                <a:uFillTx/>
                <a:latin typeface="Calibri"/>
                <a:ea typeface="+mn-ea"/>
                <a:cs typeface="Arial Unicode MS" pitchFamily="34" charset="-128"/>
              </a:rPr>
              <a:t>PSD2 API</a:t>
            </a:r>
          </a:p>
        </p:txBody>
      </p:sp>
      <p:sp>
        <p:nvSpPr>
          <p:cNvPr id="6" name="Rectangle 5"/>
          <p:cNvSpPr/>
          <p:nvPr/>
        </p:nvSpPr>
        <p:spPr>
          <a:xfrm>
            <a:off x="6264323" y="3951019"/>
            <a:ext cx="1740089" cy="859809"/>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GB" sz="2000" b="0" i="0" u="none" strike="noStrike" kern="0" cap="none" spc="0" normalizeH="0" baseline="0" noProof="0" dirty="0">
                <a:ln>
                  <a:noFill/>
                </a:ln>
                <a:solidFill>
                  <a:schemeClr val="bg1"/>
                </a:solidFill>
                <a:effectLst/>
                <a:uLnTx/>
                <a:uFillTx/>
                <a:latin typeface="Calibri"/>
                <a:ea typeface="+mn-ea"/>
                <a:cs typeface="Arial Unicode MS" pitchFamily="34" charset="-128"/>
              </a:rPr>
              <a:t>PSD2 API</a:t>
            </a:r>
          </a:p>
        </p:txBody>
      </p:sp>
      <p:sp>
        <p:nvSpPr>
          <p:cNvPr id="7" name="Rectangle 6"/>
          <p:cNvSpPr/>
          <p:nvPr/>
        </p:nvSpPr>
        <p:spPr>
          <a:xfrm>
            <a:off x="6264323" y="1932175"/>
            <a:ext cx="1740089" cy="859809"/>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GB" sz="2000" b="0" i="0" u="none" strike="noStrike" kern="0" cap="none" spc="0" normalizeH="0" baseline="0" noProof="0" dirty="0">
                <a:ln>
                  <a:noFill/>
                </a:ln>
                <a:solidFill>
                  <a:schemeClr val="bg1"/>
                </a:solidFill>
                <a:effectLst/>
                <a:uLnTx/>
                <a:uFillTx/>
                <a:latin typeface="Calibri"/>
                <a:ea typeface="+mn-ea"/>
                <a:cs typeface="Arial Unicode MS" pitchFamily="34" charset="-128"/>
              </a:rPr>
              <a:t>PSD2 API</a:t>
            </a:r>
          </a:p>
        </p:txBody>
      </p:sp>
      <p:sp>
        <p:nvSpPr>
          <p:cNvPr id="9" name="Rectangle 8"/>
          <p:cNvSpPr/>
          <p:nvPr/>
        </p:nvSpPr>
        <p:spPr>
          <a:xfrm>
            <a:off x="6264323" y="5086058"/>
            <a:ext cx="1740089" cy="859809"/>
          </a:xfrm>
          <a:prstGeom prst="rect">
            <a:avLst/>
          </a:prstGeom>
          <a:solidFill>
            <a:schemeClr val="bg1"/>
          </a:solidFill>
          <a:ln w="38100" cap="flat" cmpd="sng" algn="ctr">
            <a:solidFill>
              <a:schemeClr val="tx1"/>
            </a:solid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GB" sz="2000" b="0" i="0" u="none" strike="noStrike" kern="0" cap="none" spc="0" normalizeH="0" baseline="0" noProof="0" dirty="0">
                <a:ln>
                  <a:noFill/>
                </a:ln>
                <a:solidFill>
                  <a:schemeClr val="bg2">
                    <a:lumMod val="10000"/>
                  </a:schemeClr>
                </a:solidFill>
                <a:effectLst/>
                <a:uLnTx/>
                <a:uFillTx/>
                <a:latin typeface="Calibri"/>
                <a:ea typeface="+mn-ea"/>
                <a:cs typeface="Arial Unicode MS" pitchFamily="34" charset="-128"/>
              </a:rPr>
              <a:t>Unique Value API</a:t>
            </a:r>
          </a:p>
        </p:txBody>
      </p:sp>
    </p:spTree>
    <p:extLst>
      <p:ext uri="{BB962C8B-B14F-4D97-AF65-F5344CB8AC3E}">
        <p14:creationId xmlns:p14="http://schemas.microsoft.com/office/powerpoint/2010/main" val="20370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4691" y="2722418"/>
            <a:ext cx="12380768" cy="1231323"/>
          </a:xfrm>
          <a:prstGeom prst="rect">
            <a:avLst/>
          </a:prstGeom>
          <a:solidFill>
            <a:srgbClr val="D0D8D8">
              <a:alpha val="16078"/>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12" name="Rectangle 11"/>
          <p:cNvSpPr/>
          <p:nvPr/>
        </p:nvSpPr>
        <p:spPr>
          <a:xfrm>
            <a:off x="9086852" y="-306541"/>
            <a:ext cx="2015836" cy="7284028"/>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4" name="Oval 3"/>
          <p:cNvSpPr/>
          <p:nvPr/>
        </p:nvSpPr>
        <p:spPr>
          <a:xfrm>
            <a:off x="9346039" y="2585441"/>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11" name="TextBox 10"/>
          <p:cNvSpPr txBox="1"/>
          <p:nvPr/>
        </p:nvSpPr>
        <p:spPr>
          <a:xfrm>
            <a:off x="9242718" y="1870828"/>
            <a:ext cx="2114550" cy="358486"/>
          </a:xfrm>
          <a:prstGeom prst="rect">
            <a:avLst/>
          </a:prstGeom>
          <a:noFill/>
        </p:spPr>
        <p:txBody>
          <a:bodyPr wrap="square" tIns="91440" bIns="91440" rtlCol="0" anchor="t" anchorCtr="0">
            <a:noAutofit/>
          </a:bodyPr>
          <a:lstStyle/>
          <a:p>
            <a:r>
              <a:rPr lang="en-GB" sz="2000" dirty="0">
                <a:solidFill>
                  <a:schemeClr val="bg1"/>
                </a:solidFill>
                <a:latin typeface="Gadugi" panose="020B0502040204020203" pitchFamily="34" charset="0"/>
              </a:rPr>
              <a:t>INTELLIGENCE</a:t>
            </a:r>
          </a:p>
        </p:txBody>
      </p:sp>
      <p:pic>
        <p:nvPicPr>
          <p:cNvPr id="14" name="Picture 2" descr="C:\Layer7\Projects\API Workshops\graphics\pound_sign.png"/>
          <p:cNvPicPr>
            <a:picLocks noChangeAspect="1" noChangeArrowheads="1"/>
          </p:cNvPicPr>
          <p:nvPr/>
        </p:nvPicPr>
        <p:blipFill>
          <a:blip r:embed="rId2" cstate="print">
            <a:lum bright="70000" contrast="-70000"/>
          </a:blip>
          <a:srcRect/>
          <a:stretch>
            <a:fillRect/>
          </a:stretch>
        </p:blipFill>
        <p:spPr bwMode="auto">
          <a:xfrm>
            <a:off x="2716720" y="3003555"/>
            <a:ext cx="418827" cy="609600"/>
          </a:xfrm>
          <a:prstGeom prst="rect">
            <a:avLst/>
          </a:prstGeom>
          <a:noFill/>
          <a:effectLst/>
        </p:spPr>
      </p:pic>
      <p:pic>
        <p:nvPicPr>
          <p:cNvPr id="17" name="Picture 5" descr="C:\Layer7\Projects\API Workshops\graphics\bullhorn_icon.png"/>
          <p:cNvPicPr>
            <a:picLocks noChangeAspect="1" noChangeArrowheads="1"/>
          </p:cNvPicPr>
          <p:nvPr/>
        </p:nvPicPr>
        <p:blipFill>
          <a:blip r:embed="rId3" cstate="print">
            <a:lum bright="70000" contrast="-70000"/>
          </a:blip>
          <a:srcRect/>
          <a:stretch>
            <a:fillRect/>
          </a:stretch>
        </p:blipFill>
        <p:spPr bwMode="auto">
          <a:xfrm>
            <a:off x="3989610" y="3010892"/>
            <a:ext cx="658571" cy="602263"/>
          </a:xfrm>
          <a:prstGeom prst="rect">
            <a:avLst/>
          </a:prstGeom>
          <a:noFill/>
        </p:spPr>
      </p:pic>
      <p:pic>
        <p:nvPicPr>
          <p:cNvPr id="18" name="Picture 4" descr="C:\Layer7\Projects\API Workshops\graphics\connector_icon_mustattribute.png"/>
          <p:cNvPicPr>
            <a:picLocks noChangeAspect="1" noChangeArrowheads="1"/>
          </p:cNvPicPr>
          <p:nvPr/>
        </p:nvPicPr>
        <p:blipFill>
          <a:blip r:embed="rId4" cstate="print">
            <a:lum bright="70000" contrast="-70000"/>
          </a:blip>
          <a:srcRect/>
          <a:stretch>
            <a:fillRect/>
          </a:stretch>
        </p:blipFill>
        <p:spPr bwMode="auto">
          <a:xfrm>
            <a:off x="8373007" y="2969123"/>
            <a:ext cx="164907" cy="685800"/>
          </a:xfrm>
          <a:prstGeom prst="rect">
            <a:avLst/>
          </a:prstGeom>
          <a:noFill/>
        </p:spPr>
      </p:pic>
      <p:pic>
        <p:nvPicPr>
          <p:cNvPr id="19" name="Picture 2" descr="C:\Users\rmitra\AppData\Local\Microsoft\Windows\Temporary Internet Files\Content.IE5\XUTQYQSC\MC900229685[1].wmf"/>
          <p:cNvPicPr>
            <a:picLocks noChangeAspect="1" noChangeArrowheads="1"/>
          </p:cNvPicPr>
          <p:nvPr/>
        </p:nvPicPr>
        <p:blipFill>
          <a:blip r:embed="rId5" cstate="print"/>
          <a:srcRect/>
          <a:stretch>
            <a:fillRect/>
          </a:stretch>
        </p:blipFill>
        <p:spPr bwMode="auto">
          <a:xfrm>
            <a:off x="9693315" y="2961960"/>
            <a:ext cx="719280" cy="700127"/>
          </a:xfrm>
          <a:prstGeom prst="rect">
            <a:avLst/>
          </a:prstGeom>
          <a:noFill/>
        </p:spPr>
      </p:pic>
      <p:pic>
        <p:nvPicPr>
          <p:cNvPr id="20" name="Picture 19" descr="noun_project_5370.png"/>
          <p:cNvPicPr>
            <a:picLocks noChangeAspect="1"/>
          </p:cNvPicPr>
          <p:nvPr/>
        </p:nvPicPr>
        <p:blipFill>
          <a:blip r:embed="rId6" cstate="print">
            <a:lum bright="70000" contrast="-70000"/>
          </a:blip>
          <a:stretch>
            <a:fillRect/>
          </a:stretch>
        </p:blipFill>
        <p:spPr>
          <a:xfrm>
            <a:off x="6948301" y="2982205"/>
            <a:ext cx="419984" cy="659636"/>
          </a:xfrm>
          <a:prstGeom prst="rect">
            <a:avLst/>
          </a:prstGeom>
        </p:spPr>
      </p:pic>
      <p:pic>
        <p:nvPicPr>
          <p:cNvPr id="21" name="Picture 3" descr="C:\Users\rmitra\AppData\Local\Microsoft\Windows\Temporary Internet Files\Content.IE5\W0Y75LAZ\MC900023482[1].wmf"/>
          <p:cNvPicPr>
            <a:picLocks noChangeAspect="1" noChangeArrowheads="1"/>
          </p:cNvPicPr>
          <p:nvPr/>
        </p:nvPicPr>
        <p:blipFill>
          <a:blip r:embed="rId7" cstate="print">
            <a:lum bright="70000" contrast="-70000"/>
          </a:blip>
          <a:srcRect/>
          <a:stretch>
            <a:fillRect/>
          </a:stretch>
        </p:blipFill>
        <p:spPr bwMode="auto">
          <a:xfrm>
            <a:off x="5502244" y="2969123"/>
            <a:ext cx="628359" cy="685800"/>
          </a:xfrm>
          <a:prstGeom prst="rect">
            <a:avLst/>
          </a:prstGeom>
          <a:noFill/>
        </p:spPr>
      </p:pic>
    </p:spTree>
    <p:extLst>
      <p:ext uri="{BB962C8B-B14F-4D97-AF65-F5344CB8AC3E}">
        <p14:creationId xmlns:p14="http://schemas.microsoft.com/office/powerpoint/2010/main" val="277756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API Driver:</a:t>
            </a:r>
            <a:br>
              <a:rPr lang="en-GB" dirty="0"/>
            </a:br>
            <a:r>
              <a:rPr lang="en-GB" dirty="0"/>
              <a:t>Intelligence</a:t>
            </a:r>
          </a:p>
        </p:txBody>
      </p:sp>
      <p:sp>
        <p:nvSpPr>
          <p:cNvPr id="3" name="Content Placeholder 2"/>
          <p:cNvSpPr>
            <a:spLocks noGrp="1"/>
          </p:cNvSpPr>
          <p:nvPr>
            <p:ph sz="half" idx="1"/>
          </p:nvPr>
        </p:nvSpPr>
        <p:spPr/>
        <p:txBody>
          <a:bodyPr/>
          <a:lstStyle/>
          <a:p>
            <a:r>
              <a:rPr lang="en-GB" dirty="0"/>
              <a:t>The API as a vehicle for data collection</a:t>
            </a:r>
          </a:p>
          <a:p>
            <a:r>
              <a:rPr lang="en-GB" dirty="0"/>
              <a:t>Data Sources:</a:t>
            </a:r>
          </a:p>
          <a:p>
            <a:pPr lvl="1"/>
            <a:r>
              <a:rPr lang="en-GB" dirty="0"/>
              <a:t>Users</a:t>
            </a:r>
          </a:p>
          <a:p>
            <a:pPr lvl="1"/>
            <a:r>
              <a:rPr lang="en-GB" dirty="0"/>
              <a:t>Applications</a:t>
            </a:r>
          </a:p>
          <a:p>
            <a:pPr lvl="1"/>
            <a:r>
              <a:rPr lang="en-GB" dirty="0"/>
              <a:t>Systems </a:t>
            </a:r>
          </a:p>
          <a:p>
            <a:pPr marL="76198" indent="0">
              <a:buNone/>
            </a:pPr>
            <a:r>
              <a:rPr lang="en-GB" dirty="0">
                <a:solidFill>
                  <a:schemeClr val="tx1">
                    <a:lumMod val="75000"/>
                    <a:lumOff val="25000"/>
                  </a:schemeClr>
                </a:solidFill>
                <a:latin typeface="Gadugi" panose="020B0502040204020203" pitchFamily="34" charset="0"/>
              </a:rPr>
              <a:t>“How can we collect more and better data?”</a:t>
            </a:r>
            <a:r>
              <a:rPr lang="en-GB" dirty="0"/>
              <a:t>				</a:t>
            </a:r>
          </a:p>
          <a:p>
            <a:pPr marL="0" indent="0">
              <a:buNone/>
            </a:pPr>
            <a:endParaRPr lang="en-GB" dirty="0"/>
          </a:p>
        </p:txBody>
      </p:sp>
      <p:sp>
        <p:nvSpPr>
          <p:cNvPr id="4" name="Text Placeholder 3"/>
          <p:cNvSpPr>
            <a:spLocks noGrp="1"/>
          </p:cNvSpPr>
          <p:nvPr>
            <p:ph type="body" sz="quarter" idx="10"/>
          </p:nvPr>
        </p:nvSpPr>
        <p:spPr/>
        <p:txBody>
          <a:bodyPr>
            <a:normAutofit fontScale="92500" lnSpcReduction="10000"/>
          </a:bodyPr>
          <a:lstStyle/>
          <a:p>
            <a:r>
              <a:rPr lang="en-GB" dirty="0"/>
              <a:t>DEFINITION</a:t>
            </a:r>
          </a:p>
        </p:txBody>
      </p:sp>
    </p:spTree>
    <p:extLst>
      <p:ext uri="{BB962C8B-B14F-4D97-AF65-F5344CB8AC3E}">
        <p14:creationId xmlns:p14="http://schemas.microsoft.com/office/powerpoint/2010/main" val="305565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API Driver: </a:t>
            </a:r>
            <a:r>
              <a:rPr lang="en-GB" b="1" dirty="0"/>
              <a:t>INTELLIGENCE</a:t>
            </a:r>
          </a:p>
        </p:txBody>
      </p:sp>
      <p:sp>
        <p:nvSpPr>
          <p:cNvPr id="3" name="Content Placeholder 2"/>
          <p:cNvSpPr>
            <a:spLocks noGrp="1"/>
          </p:cNvSpPr>
          <p:nvPr>
            <p:ph sz="half" idx="1"/>
          </p:nvPr>
        </p:nvSpPr>
        <p:spPr>
          <a:xfrm>
            <a:off x="612679" y="1835625"/>
            <a:ext cx="10966643" cy="4087872"/>
          </a:xfrm>
        </p:spPr>
        <p:txBody>
          <a:bodyPr/>
          <a:lstStyle/>
          <a:p>
            <a:r>
              <a:rPr lang="en-GB" dirty="0"/>
              <a:t>An API can facilitate intelligence gathering activities</a:t>
            </a:r>
          </a:p>
          <a:p>
            <a:r>
              <a:rPr lang="en-GB" dirty="0"/>
              <a:t>Focus on 3</a:t>
            </a:r>
            <a:r>
              <a:rPr lang="en-GB" baseline="30000" dirty="0"/>
              <a:t>rd</a:t>
            </a:r>
            <a:r>
              <a:rPr lang="en-GB" dirty="0"/>
              <a:t> party applications that will reach target audiences</a:t>
            </a:r>
          </a:p>
          <a:p>
            <a:pPr lvl="1"/>
            <a:r>
              <a:rPr lang="en-GB" dirty="0"/>
              <a:t>Identify value proposition for these 3</a:t>
            </a:r>
            <a:r>
              <a:rPr lang="en-GB" baseline="30000" dirty="0"/>
              <a:t>rd</a:t>
            </a:r>
            <a:r>
              <a:rPr lang="en-GB" dirty="0"/>
              <a:t> parties</a:t>
            </a:r>
          </a:p>
          <a:p>
            <a:endParaRPr lang="en-GB" dirty="0"/>
          </a:p>
          <a:p>
            <a:pPr marL="0" indent="0">
              <a:buNone/>
            </a:pPr>
            <a:endParaRPr lang="en-GB" dirty="0"/>
          </a:p>
        </p:txBody>
      </p:sp>
      <p:sp>
        <p:nvSpPr>
          <p:cNvPr id="4" name="Text Placeholder 3"/>
          <p:cNvSpPr>
            <a:spLocks noGrp="1"/>
          </p:cNvSpPr>
          <p:nvPr>
            <p:ph type="body" sz="quarter" idx="10"/>
          </p:nvPr>
        </p:nvSpPr>
        <p:spPr>
          <a:xfrm>
            <a:off x="609600" y="1004420"/>
            <a:ext cx="10972800" cy="423283"/>
          </a:xfrm>
        </p:spPr>
        <p:txBody>
          <a:bodyPr>
            <a:normAutofit fontScale="92500" lnSpcReduction="10000"/>
          </a:bodyPr>
          <a:lstStyle/>
          <a:p>
            <a:r>
              <a:rPr lang="en-GB" dirty="0"/>
              <a:t>BRIEF</a:t>
            </a:r>
          </a:p>
        </p:txBody>
      </p:sp>
    </p:spTree>
    <p:extLst>
      <p:ext uri="{BB962C8B-B14F-4D97-AF65-F5344CB8AC3E}">
        <p14:creationId xmlns:p14="http://schemas.microsoft.com/office/powerpoint/2010/main" val="267958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Intelligence Case Study</a:t>
            </a:r>
          </a:p>
        </p:txBody>
      </p:sp>
      <p:sp>
        <p:nvSpPr>
          <p:cNvPr id="6" name="Content Placeholder 5"/>
          <p:cNvSpPr>
            <a:spLocks noGrp="1"/>
          </p:cNvSpPr>
          <p:nvPr>
            <p:ph sz="half" idx="1"/>
          </p:nvPr>
        </p:nvSpPr>
        <p:spPr/>
        <p:txBody>
          <a:bodyPr/>
          <a:lstStyle/>
          <a:p>
            <a:endParaRPr lang="en-GB" dirty="0"/>
          </a:p>
        </p:txBody>
      </p:sp>
      <p:pic>
        <p:nvPicPr>
          <p:cNvPr id="7" name="Picture 6"/>
          <p:cNvPicPr>
            <a:picLocks noChangeAspect="1"/>
          </p:cNvPicPr>
          <p:nvPr/>
        </p:nvPicPr>
        <p:blipFill>
          <a:blip r:embed="rId2"/>
          <a:stretch>
            <a:fillRect/>
          </a:stretch>
        </p:blipFill>
        <p:spPr>
          <a:xfrm>
            <a:off x="550247" y="1063377"/>
            <a:ext cx="9872965" cy="5466505"/>
          </a:xfrm>
          <a:prstGeom prst="rect">
            <a:avLst/>
          </a:prstGeom>
        </p:spPr>
      </p:pic>
      <p:pic>
        <p:nvPicPr>
          <p:cNvPr id="5" name="Picture 4"/>
          <p:cNvPicPr>
            <a:picLocks noChangeAspect="1"/>
          </p:cNvPicPr>
          <p:nvPr/>
        </p:nvPicPr>
        <p:blipFill rotWithShape="1">
          <a:blip r:embed="rId3"/>
          <a:srcRect r="57077" b="61564"/>
          <a:stretch/>
        </p:blipFill>
        <p:spPr>
          <a:xfrm>
            <a:off x="9672672" y="1001365"/>
            <a:ext cx="1899997" cy="527375"/>
          </a:xfrm>
          <a:prstGeom prst="rect">
            <a:avLst/>
          </a:prstGeom>
        </p:spPr>
      </p:pic>
      <p:sp>
        <p:nvSpPr>
          <p:cNvPr id="8" name="Rectangle 7"/>
          <p:cNvSpPr/>
          <p:nvPr/>
        </p:nvSpPr>
        <p:spPr>
          <a:xfrm>
            <a:off x="8262766" y="922297"/>
            <a:ext cx="1364493" cy="668455"/>
          </a:xfrm>
          <a:prstGeom prst="rect">
            <a:avLst/>
          </a:prstGeom>
          <a:solidFill>
            <a:schemeClr val="bg1"/>
          </a:solidFill>
          <a:ln w="38100" cap="flat" cmpd="sng" algn="ctr">
            <a:noFill/>
            <a:prstDash val="solid"/>
          </a:ln>
          <a:effectLst/>
        </p:spPr>
        <p:txBody>
          <a:bodyPr vert="horz" lIns="121920" tIns="121920" rIns="121920" bIns="121920" rtlCol="0" anchor="ctr"/>
          <a:lstStyle/>
          <a:p>
            <a:pPr algn="ctr" defTabSz="1219170">
              <a:lnSpc>
                <a:spcPts val="2293"/>
              </a:lnSpc>
              <a:buClr>
                <a:srgbClr val="FFFFFF"/>
              </a:buClr>
            </a:pPr>
            <a:endParaRPr lang="en-GB" sz="1600" kern="0" dirty="0">
              <a:solidFill>
                <a:schemeClr val="accent3"/>
              </a:solidFill>
              <a:latin typeface="Calibri"/>
              <a:cs typeface="Arial Unicode MS" pitchFamily="34" charset="-128"/>
            </a:endParaRPr>
          </a:p>
        </p:txBody>
      </p:sp>
    </p:spTree>
    <p:extLst>
      <p:ext uri="{BB962C8B-B14F-4D97-AF65-F5344CB8AC3E}">
        <p14:creationId xmlns:p14="http://schemas.microsoft.com/office/powerpoint/2010/main" val="18724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Google Fit API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sp>
        <p:nvSpPr>
          <p:cNvPr id="2" name="Rectangle 1"/>
          <p:cNvSpPr/>
          <p:nvPr/>
        </p:nvSpPr>
        <p:spPr>
          <a:xfrm>
            <a:off x="3825300" y="2048862"/>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fitness tracking</a:t>
            </a:r>
          </a:p>
        </p:txBody>
      </p:sp>
      <p:sp>
        <p:nvSpPr>
          <p:cNvPr id="5" name="Rectangle 4"/>
          <p:cNvSpPr/>
          <p:nvPr/>
        </p:nvSpPr>
        <p:spPr>
          <a:xfrm>
            <a:off x="6245801" y="4962098"/>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data collection</a:t>
            </a:r>
          </a:p>
        </p:txBody>
      </p:sp>
      <p:sp>
        <p:nvSpPr>
          <p:cNvPr id="10" name="Rectangle 9"/>
          <p:cNvSpPr/>
          <p:nvPr/>
        </p:nvSpPr>
        <p:spPr>
          <a:xfrm>
            <a:off x="5158052" y="3494763"/>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pic>
        <p:nvPicPr>
          <p:cNvPr id="11" name="Picture 10"/>
          <p:cNvPicPr>
            <a:picLocks noChangeAspect="1"/>
          </p:cNvPicPr>
          <p:nvPr/>
        </p:nvPicPr>
        <p:blipFill rotWithShape="1">
          <a:blip r:embed="rId3"/>
          <a:srcRect r="57077" b="61564"/>
          <a:stretch/>
        </p:blipFill>
        <p:spPr>
          <a:xfrm>
            <a:off x="9584232" y="1092727"/>
            <a:ext cx="1899997" cy="527375"/>
          </a:xfrm>
          <a:prstGeom prst="rect">
            <a:avLst/>
          </a:prstGeom>
        </p:spPr>
      </p:pic>
      <p:sp>
        <p:nvSpPr>
          <p:cNvPr id="12" name="Rectangle 11"/>
          <p:cNvSpPr/>
          <p:nvPr/>
        </p:nvSpPr>
        <p:spPr>
          <a:xfrm>
            <a:off x="6498487" y="2132038"/>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developer</a:t>
            </a:r>
          </a:p>
        </p:txBody>
      </p:sp>
      <p:sp>
        <p:nvSpPr>
          <p:cNvPr id="13" name="Rectangle 12"/>
          <p:cNvSpPr/>
          <p:nvPr/>
        </p:nvSpPr>
        <p:spPr>
          <a:xfrm>
            <a:off x="5158052" y="2048862"/>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portal</a:t>
            </a:r>
          </a:p>
        </p:txBody>
      </p:sp>
    </p:spTree>
    <p:extLst>
      <p:ext uri="{BB962C8B-B14F-4D97-AF65-F5344CB8AC3E}">
        <p14:creationId xmlns:p14="http://schemas.microsoft.com/office/powerpoint/2010/main" val="19036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Google Fit API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sp>
        <p:nvSpPr>
          <p:cNvPr id="2" name="Rectangle 1"/>
          <p:cNvSpPr/>
          <p:nvPr/>
        </p:nvSpPr>
        <p:spPr>
          <a:xfrm>
            <a:off x="3825300" y="2048862"/>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f</a:t>
            </a:r>
            <a:r>
              <a:rPr lang="en-GB" sz="1067" kern="0" dirty="0" err="1">
                <a:solidFill>
                  <a:schemeClr val="bg1"/>
                </a:solidFill>
                <a:latin typeface="Calibri"/>
                <a:cs typeface="Arial Unicode MS" pitchFamily="34" charset="-128"/>
              </a:rPr>
              <a:t>itness</a:t>
            </a:r>
            <a:r>
              <a:rPr lang="en-GB" sz="1067" kern="0" dirty="0">
                <a:solidFill>
                  <a:schemeClr val="bg1"/>
                </a:solidFill>
                <a:latin typeface="Calibri"/>
                <a:cs typeface="Arial Unicode MS" pitchFamily="34" charset="-128"/>
              </a:rPr>
              <a:t> tracking</a:t>
            </a:r>
          </a:p>
        </p:txBody>
      </p:sp>
      <p:sp>
        <p:nvSpPr>
          <p:cNvPr id="5" name="Rectangle 4"/>
          <p:cNvSpPr/>
          <p:nvPr/>
        </p:nvSpPr>
        <p:spPr>
          <a:xfrm>
            <a:off x="6245801" y="4962098"/>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data collection</a:t>
            </a:r>
          </a:p>
        </p:txBody>
      </p:sp>
      <p:sp>
        <p:nvSpPr>
          <p:cNvPr id="8" name="Rectangle 7"/>
          <p:cNvSpPr/>
          <p:nvPr/>
        </p:nvSpPr>
        <p:spPr>
          <a:xfrm>
            <a:off x="5158053" y="4962097"/>
            <a:ext cx="928217" cy="369303"/>
          </a:xfrm>
          <a:prstGeom prst="rect">
            <a:avLst/>
          </a:prstGeom>
          <a:solidFill>
            <a:srgbClr val="2C81FF"/>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a:t>
            </a:r>
            <a:r>
              <a:rPr lang="en-GB" sz="1067" kern="0" dirty="0" err="1">
                <a:solidFill>
                  <a:schemeClr val="bg1"/>
                </a:solidFill>
                <a:latin typeface="Calibri"/>
                <a:cs typeface="Arial Unicode MS" pitchFamily="34" charset="-128"/>
              </a:rPr>
              <a:t>dvertising</a:t>
            </a:r>
            <a:r>
              <a:rPr lang="en-GB" sz="1067" kern="0" dirty="0">
                <a:solidFill>
                  <a:schemeClr val="bg1"/>
                </a:solidFill>
                <a:latin typeface="Calibri"/>
                <a:cs typeface="Arial Unicode MS" pitchFamily="34" charset="-128"/>
              </a:rPr>
              <a:t> sales</a:t>
            </a:r>
          </a:p>
        </p:txBody>
      </p:sp>
      <p:sp>
        <p:nvSpPr>
          <p:cNvPr id="9" name="Rectangle 8"/>
          <p:cNvSpPr/>
          <p:nvPr/>
        </p:nvSpPr>
        <p:spPr>
          <a:xfrm>
            <a:off x="2411323" y="3494765"/>
            <a:ext cx="828907" cy="369303"/>
          </a:xfrm>
          <a:prstGeom prst="rect">
            <a:avLst/>
          </a:prstGeom>
          <a:solidFill>
            <a:srgbClr val="2C81FF"/>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10" name="Rectangle 9"/>
          <p:cNvSpPr/>
          <p:nvPr/>
        </p:nvSpPr>
        <p:spPr>
          <a:xfrm>
            <a:off x="5158052" y="3494763"/>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pic>
        <p:nvPicPr>
          <p:cNvPr id="11" name="Picture 10"/>
          <p:cNvPicPr>
            <a:picLocks noChangeAspect="1"/>
          </p:cNvPicPr>
          <p:nvPr/>
        </p:nvPicPr>
        <p:blipFill rotWithShape="1">
          <a:blip r:embed="rId3"/>
          <a:srcRect r="57077" b="61564"/>
          <a:stretch/>
        </p:blipFill>
        <p:spPr>
          <a:xfrm>
            <a:off x="9584232" y="1092727"/>
            <a:ext cx="1899997" cy="527375"/>
          </a:xfrm>
          <a:prstGeom prst="rect">
            <a:avLst/>
          </a:prstGeom>
        </p:spPr>
      </p:pic>
      <p:sp>
        <p:nvSpPr>
          <p:cNvPr id="12" name="Rectangle 11"/>
          <p:cNvSpPr/>
          <p:nvPr/>
        </p:nvSpPr>
        <p:spPr>
          <a:xfrm>
            <a:off x="6498487" y="2132038"/>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developer</a:t>
            </a:r>
          </a:p>
        </p:txBody>
      </p:sp>
      <p:pic>
        <p:nvPicPr>
          <p:cNvPr id="2050" name="Picture 2" descr="http://www.make-it-rain.co.uk/wp-content/uploads/2016/05/Is-Google-Searching-for-the-Next-Big-Thing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8644" y="1785642"/>
            <a:ext cx="1592427" cy="8957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825300" y="2549617"/>
            <a:ext cx="828907" cy="369303"/>
          </a:xfrm>
          <a:prstGeom prst="rect">
            <a:avLst/>
          </a:prstGeom>
          <a:solidFill>
            <a:srgbClr val="2C81FF"/>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u</a:t>
            </a:r>
            <a:r>
              <a:rPr lang="en-GB" sz="1067" kern="0" dirty="0" err="1">
                <a:solidFill>
                  <a:schemeClr val="bg1"/>
                </a:solidFill>
                <a:latin typeface="Calibri"/>
                <a:cs typeface="Arial Unicode MS" pitchFamily="34" charset="-128"/>
              </a:rPr>
              <a:t>ser</a:t>
            </a:r>
            <a:r>
              <a:rPr lang="en-GB" sz="1067" kern="0" dirty="0">
                <a:solidFill>
                  <a:schemeClr val="bg1"/>
                </a:solidFill>
                <a:latin typeface="Calibri"/>
                <a:cs typeface="Arial Unicode MS" pitchFamily="34" charset="-128"/>
              </a:rPr>
              <a:t> data</a:t>
            </a:r>
          </a:p>
        </p:txBody>
      </p:sp>
      <p:sp>
        <p:nvSpPr>
          <p:cNvPr id="15" name="Rectangle 14"/>
          <p:cNvSpPr/>
          <p:nvPr/>
        </p:nvSpPr>
        <p:spPr>
          <a:xfrm>
            <a:off x="5158052" y="2048862"/>
            <a:ext cx="828907" cy="369303"/>
          </a:xfrm>
          <a:prstGeom prst="rect">
            <a:avLst/>
          </a:prstGeom>
          <a:solidFill>
            <a:srgbClr val="EF6C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portal</a:t>
            </a:r>
          </a:p>
        </p:txBody>
      </p:sp>
      <p:sp>
        <p:nvSpPr>
          <p:cNvPr id="17" name="Rectangle 16"/>
          <p:cNvSpPr/>
          <p:nvPr/>
        </p:nvSpPr>
        <p:spPr>
          <a:xfrm>
            <a:off x="6460582" y="2636373"/>
            <a:ext cx="905153" cy="369303"/>
          </a:xfrm>
          <a:prstGeom prst="rect">
            <a:avLst/>
          </a:prstGeom>
          <a:solidFill>
            <a:srgbClr val="2C81FF"/>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advertisers</a:t>
            </a:r>
          </a:p>
        </p:txBody>
      </p:sp>
    </p:spTree>
    <p:extLst>
      <p:ext uri="{BB962C8B-B14F-4D97-AF65-F5344CB8AC3E}">
        <p14:creationId xmlns:p14="http://schemas.microsoft.com/office/powerpoint/2010/main" val="89914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Amazon: Crowd sourcing price data</a:t>
            </a:r>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35414" y="1125539"/>
            <a:ext cx="4321175" cy="4610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Content Placeholder 5"/>
          <p:cNvSpPr>
            <a:spLocks noGrp="1"/>
          </p:cNvSpPr>
          <p:nvPr>
            <p:ph sz="half" idx="1"/>
          </p:nvPr>
        </p:nvSpPr>
        <p:spPr/>
        <p:txBody>
          <a:bodyPr/>
          <a:lstStyle/>
          <a:p>
            <a:pPr marL="0" indent="0">
              <a:buNone/>
            </a:pPr>
            <a:endParaRPr lang="en-GB" dirty="0"/>
          </a:p>
        </p:txBody>
      </p:sp>
    </p:spTree>
    <p:extLst>
      <p:ext uri="{BB962C8B-B14F-4D97-AF65-F5344CB8AC3E}">
        <p14:creationId xmlns:p14="http://schemas.microsoft.com/office/powerpoint/2010/main" val="38277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public-api.png"/>
          <p:cNvPicPr>
            <a:picLocks noChangeAspect="1"/>
          </p:cNvPicPr>
          <p:nvPr/>
        </p:nvPicPr>
        <p:blipFill>
          <a:blip r:embed="rId2" cstate="print"/>
          <a:stretch>
            <a:fillRect/>
          </a:stretch>
        </p:blipFill>
        <p:spPr>
          <a:xfrm>
            <a:off x="2991468" y="2017988"/>
            <a:ext cx="5990857" cy="29259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12598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869" y="1488285"/>
            <a:ext cx="8064896" cy="1728192"/>
          </a:xfrm>
          <a:prstGeom prst="rect">
            <a:avLst/>
          </a:prstGeom>
          <a:solidFill>
            <a:srgbClr val="20343A"/>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kern="0" dirty="0">
              <a:solidFill>
                <a:schemeClr val="bg1"/>
              </a:solidFill>
            </a:endParaRPr>
          </a:p>
        </p:txBody>
      </p:sp>
      <p:sp>
        <p:nvSpPr>
          <p:cNvPr id="8" name="Title 7"/>
          <p:cNvSpPr>
            <a:spLocks noGrp="1"/>
          </p:cNvSpPr>
          <p:nvPr>
            <p:ph type="title"/>
          </p:nvPr>
        </p:nvSpPr>
        <p:spPr/>
        <p:txBody>
          <a:bodyPr/>
          <a:lstStyle/>
          <a:p>
            <a:r>
              <a:rPr lang="en-GB" dirty="0"/>
              <a:t>APIs for Analytics</a:t>
            </a:r>
          </a:p>
        </p:txBody>
      </p:sp>
      <p:sp>
        <p:nvSpPr>
          <p:cNvPr id="2" name="Content Placeholder 1"/>
          <p:cNvSpPr>
            <a:spLocks noGrp="1"/>
          </p:cNvSpPr>
          <p:nvPr>
            <p:ph sz="half" idx="1"/>
          </p:nvPr>
        </p:nvSpPr>
        <p:spPr>
          <a:xfrm>
            <a:off x="739919" y="1556265"/>
            <a:ext cx="8199366" cy="1884038"/>
          </a:xfrm>
        </p:spPr>
        <p:txBody>
          <a:bodyPr>
            <a:normAutofit/>
          </a:bodyPr>
          <a:lstStyle/>
          <a:p>
            <a:pPr marL="0" indent="0">
              <a:lnSpc>
                <a:spcPct val="100000"/>
              </a:lnSpc>
              <a:spcBef>
                <a:spcPts val="800"/>
              </a:spcBef>
              <a:buNone/>
            </a:pPr>
            <a:r>
              <a:rPr lang="en-US" sz="2400" dirty="0">
                <a:solidFill>
                  <a:schemeClr val="bg1"/>
                </a:solidFill>
                <a:latin typeface="Calibri Light" panose="020F0302020204030204" pitchFamily="34" charset="0"/>
                <a:ea typeface="Roboto Thin" pitchFamily="2" charset="0"/>
                <a:cs typeface="Calibri Light" panose="020F0302020204030204" pitchFamily="34" charset="0"/>
              </a:rPr>
              <a:t>Which requests are invoked most frequently?</a:t>
            </a:r>
          </a:p>
          <a:p>
            <a:pPr marL="0" indent="0">
              <a:lnSpc>
                <a:spcPct val="100000"/>
              </a:lnSpc>
              <a:spcBef>
                <a:spcPts val="800"/>
              </a:spcBef>
              <a:buNone/>
            </a:pPr>
            <a:r>
              <a:rPr lang="en-US" sz="2400" dirty="0">
                <a:solidFill>
                  <a:schemeClr val="bg1"/>
                </a:solidFill>
                <a:latin typeface="Calibri Light" panose="020F0302020204030204" pitchFamily="34" charset="0"/>
                <a:ea typeface="Roboto Thin" pitchFamily="2" charset="0"/>
                <a:cs typeface="Calibri Light" panose="020F0302020204030204" pitchFamily="34" charset="0"/>
              </a:rPr>
              <a:t>Where do most requests come from?</a:t>
            </a:r>
          </a:p>
          <a:p>
            <a:pPr marL="0" indent="0">
              <a:lnSpc>
                <a:spcPct val="100000"/>
              </a:lnSpc>
              <a:spcBef>
                <a:spcPts val="800"/>
              </a:spcBef>
              <a:buNone/>
            </a:pPr>
            <a:r>
              <a:rPr lang="en-US" sz="2400" dirty="0">
                <a:solidFill>
                  <a:schemeClr val="bg1"/>
                </a:solidFill>
                <a:latin typeface="Calibri Light" panose="020F0302020204030204" pitchFamily="34" charset="0"/>
                <a:ea typeface="Roboto Thin" pitchFamily="2" charset="0"/>
                <a:cs typeface="Calibri Light" panose="020F0302020204030204" pitchFamily="34" charset="0"/>
              </a:rPr>
              <a:t>In what order are requests made?</a:t>
            </a:r>
          </a:p>
          <a:p>
            <a:pPr marL="0" indent="0">
              <a:buNone/>
            </a:pPr>
            <a:endParaRPr lang="en-US" sz="2400" dirty="0">
              <a:solidFill>
                <a:schemeClr val="bg1"/>
              </a:solidFill>
              <a:latin typeface="Calibri Light" panose="020F0302020204030204" pitchFamily="34" charset="0"/>
              <a:ea typeface="Roboto Thin" pitchFamily="2" charset="0"/>
              <a:cs typeface="Calibri Light" panose="020F0302020204030204" pitchFamily="34" charset="0"/>
            </a:endParaRPr>
          </a:p>
        </p:txBody>
      </p:sp>
      <p:sp>
        <p:nvSpPr>
          <p:cNvPr id="5" name="Rectangle 4"/>
          <p:cNvSpPr/>
          <p:nvPr/>
        </p:nvSpPr>
        <p:spPr>
          <a:xfrm>
            <a:off x="3414928" y="4449579"/>
            <a:ext cx="8064896" cy="1728192"/>
          </a:xfrm>
          <a:prstGeom prst="rect">
            <a:avLst/>
          </a:prstGeom>
          <a:solidFill>
            <a:schemeClr val="bg1"/>
          </a:solidFill>
          <a:ln>
            <a:solidFill>
              <a:srgbClr val="2034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kern="0">
              <a:solidFill>
                <a:sysClr val="windowText" lastClr="000000"/>
              </a:solidFill>
            </a:endParaRPr>
          </a:p>
        </p:txBody>
      </p:sp>
      <p:sp>
        <p:nvSpPr>
          <p:cNvPr id="6" name="Content Placeholder 1"/>
          <p:cNvSpPr txBox="1">
            <a:spLocks/>
          </p:cNvSpPr>
          <p:nvPr/>
        </p:nvSpPr>
        <p:spPr>
          <a:xfrm>
            <a:off x="3585525" y="4598556"/>
            <a:ext cx="8229600" cy="14296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20343A"/>
                </a:solidFill>
                <a:latin typeface="Calibri Light" panose="020F0302020204030204" pitchFamily="34" charset="0"/>
                <a:cs typeface="Calibri Light" panose="020F0302020204030204" pitchFamily="34" charset="0"/>
              </a:rPr>
              <a:t>Which features are consumers using the most?</a:t>
            </a:r>
          </a:p>
          <a:p>
            <a:pPr marL="0" indent="0" defTabSz="1219170">
              <a:buNone/>
            </a:pPr>
            <a:r>
              <a:rPr lang="en-US" dirty="0">
                <a:solidFill>
                  <a:srgbClr val="20343A"/>
                </a:solidFill>
                <a:latin typeface="Calibri Light" panose="020F0302020204030204" pitchFamily="34" charset="0"/>
                <a:cs typeface="Calibri Light" panose="020F0302020204030204" pitchFamily="34" charset="0"/>
              </a:rPr>
              <a:t>Which platforms/geos are the most popular?</a:t>
            </a:r>
          </a:p>
          <a:p>
            <a:pPr marL="0" indent="0" defTabSz="1219170">
              <a:buNone/>
            </a:pPr>
            <a:r>
              <a:rPr lang="en-US" dirty="0">
                <a:solidFill>
                  <a:srgbClr val="20343A"/>
                </a:solidFill>
                <a:latin typeface="Calibri Light" panose="020F0302020204030204" pitchFamily="34" charset="0"/>
                <a:cs typeface="Calibri Light" panose="020F0302020204030204" pitchFamily="34" charset="0"/>
              </a:rPr>
              <a:t>Which </a:t>
            </a:r>
            <a:r>
              <a:rPr lang="en-US" dirty="0" err="1">
                <a:solidFill>
                  <a:srgbClr val="20343A"/>
                </a:solidFill>
                <a:latin typeface="Calibri Light" panose="020F0302020204030204" pitchFamily="34" charset="0"/>
                <a:cs typeface="Calibri Light" panose="020F0302020204030204" pitchFamily="34" charset="0"/>
              </a:rPr>
              <a:t>behaviour’s</a:t>
            </a:r>
            <a:r>
              <a:rPr lang="en-US" dirty="0">
                <a:solidFill>
                  <a:srgbClr val="20343A"/>
                </a:solidFill>
                <a:latin typeface="Calibri Light" panose="020F0302020204030204" pitchFamily="34" charset="0"/>
                <a:cs typeface="Calibri Light" panose="020F0302020204030204" pitchFamily="34" charset="0"/>
              </a:rPr>
              <a:t> lead to purchases?</a:t>
            </a:r>
          </a:p>
          <a:p>
            <a:pPr marL="0" indent="0" defTabSz="1219170">
              <a:buNone/>
            </a:pPr>
            <a:endParaRPr lang="en-US" dirty="0">
              <a:solidFill>
                <a:srgbClr val="20343A"/>
              </a:solidFill>
              <a:latin typeface="Calibri Light" panose="020F0302020204030204" pitchFamily="34" charset="0"/>
              <a:cs typeface="Calibri Light" panose="020F0302020204030204" pitchFamily="34" charset="0"/>
            </a:endParaRPr>
          </a:p>
        </p:txBody>
      </p:sp>
      <p:sp>
        <p:nvSpPr>
          <p:cNvPr id="7" name="Down Arrow 6"/>
          <p:cNvSpPr/>
          <p:nvPr/>
        </p:nvSpPr>
        <p:spPr>
          <a:xfrm>
            <a:off x="6086269" y="3207170"/>
            <a:ext cx="356410" cy="1158333"/>
          </a:xfrm>
          <a:prstGeom prst="downArrow">
            <a:avLst/>
          </a:prstGeom>
          <a:solidFill>
            <a:srgbClr val="2034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kern="0">
              <a:solidFill>
                <a:sysClr val="windowText" lastClr="000000"/>
              </a:solidFill>
            </a:endParaRPr>
          </a:p>
        </p:txBody>
      </p:sp>
    </p:spTree>
    <p:extLst>
      <p:ext uri="{BB962C8B-B14F-4D97-AF65-F5344CB8AC3E}">
        <p14:creationId xmlns:p14="http://schemas.microsoft.com/office/powerpoint/2010/main" val="190454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Amazon utilizes all six drivers</a:t>
            </a:r>
          </a:p>
        </p:txBody>
      </p:sp>
      <p:sp>
        <p:nvSpPr>
          <p:cNvPr id="4" name="Oval 3"/>
          <p:cNvSpPr/>
          <p:nvPr/>
        </p:nvSpPr>
        <p:spPr>
          <a:xfrm>
            <a:off x="1847528" y="1311021"/>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5" name="Oval 4"/>
          <p:cNvSpPr/>
          <p:nvPr/>
        </p:nvSpPr>
        <p:spPr>
          <a:xfrm>
            <a:off x="3359696" y="1306659"/>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6" name="Oval 5"/>
          <p:cNvSpPr/>
          <p:nvPr/>
        </p:nvSpPr>
        <p:spPr>
          <a:xfrm>
            <a:off x="1847528" y="2967205"/>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pic>
        <p:nvPicPr>
          <p:cNvPr id="7" name="Picture 2" descr="C:\Layer7\Projects\API Workshops\graphics\pound_sign.png"/>
          <p:cNvPicPr>
            <a:picLocks noChangeAspect="1" noChangeArrowheads="1"/>
          </p:cNvPicPr>
          <p:nvPr/>
        </p:nvPicPr>
        <p:blipFill>
          <a:blip r:embed="rId3" cstate="print"/>
          <a:srcRect/>
          <a:stretch>
            <a:fillRect/>
          </a:stretch>
        </p:blipFill>
        <p:spPr bwMode="auto">
          <a:xfrm>
            <a:off x="2351584" y="1705171"/>
            <a:ext cx="418827" cy="609600"/>
          </a:xfrm>
          <a:prstGeom prst="rect">
            <a:avLst/>
          </a:prstGeom>
          <a:noFill/>
          <a:effectLst/>
        </p:spPr>
      </p:pic>
      <p:pic>
        <p:nvPicPr>
          <p:cNvPr id="8" name="Picture 3" descr="C:\Users\rmitra\AppData\Local\Microsoft\Windows\Temporary Internet Files\Content.IE5\W0Y75LAZ\MC900023482[1].wmf"/>
          <p:cNvPicPr>
            <a:picLocks noChangeAspect="1" noChangeArrowheads="1"/>
          </p:cNvPicPr>
          <p:nvPr/>
        </p:nvPicPr>
        <p:blipFill>
          <a:blip r:embed="rId4" cstate="print"/>
          <a:srcRect/>
          <a:stretch>
            <a:fillRect/>
          </a:stretch>
        </p:blipFill>
        <p:spPr bwMode="auto">
          <a:xfrm>
            <a:off x="3739223" y="1662708"/>
            <a:ext cx="628359" cy="685800"/>
          </a:xfrm>
          <a:prstGeom prst="rect">
            <a:avLst/>
          </a:prstGeom>
          <a:noFill/>
        </p:spPr>
      </p:pic>
      <p:pic>
        <p:nvPicPr>
          <p:cNvPr id="9" name="Picture 8" descr="noun_project_5370.png"/>
          <p:cNvPicPr>
            <a:picLocks noChangeAspect="1"/>
          </p:cNvPicPr>
          <p:nvPr/>
        </p:nvPicPr>
        <p:blipFill>
          <a:blip r:embed="rId5" cstate="print"/>
          <a:stretch>
            <a:fillRect/>
          </a:stretch>
        </p:blipFill>
        <p:spPr>
          <a:xfrm>
            <a:off x="2336485" y="3336338"/>
            <a:ext cx="419984" cy="659636"/>
          </a:xfrm>
          <a:prstGeom prst="rect">
            <a:avLst/>
          </a:prstGeom>
        </p:spPr>
      </p:pic>
      <p:sp>
        <p:nvSpPr>
          <p:cNvPr id="13" name="Oval 12"/>
          <p:cNvSpPr/>
          <p:nvPr/>
        </p:nvSpPr>
        <p:spPr>
          <a:xfrm>
            <a:off x="3368981" y="2962311"/>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pic>
        <p:nvPicPr>
          <p:cNvPr id="14" name="Picture 5" descr="C:\Layer7\Projects\API Workshops\graphics\bullhorn_icon.png"/>
          <p:cNvPicPr>
            <a:picLocks noChangeAspect="1" noChangeArrowheads="1"/>
          </p:cNvPicPr>
          <p:nvPr/>
        </p:nvPicPr>
        <p:blipFill>
          <a:blip r:embed="rId6" cstate="print"/>
          <a:srcRect/>
          <a:stretch>
            <a:fillRect/>
          </a:stretch>
        </p:blipFill>
        <p:spPr bwMode="auto">
          <a:xfrm>
            <a:off x="3770613" y="3327247"/>
            <a:ext cx="658571" cy="602263"/>
          </a:xfrm>
          <a:prstGeom prst="rect">
            <a:avLst/>
          </a:prstGeom>
          <a:noFill/>
        </p:spPr>
      </p:pic>
      <p:sp>
        <p:nvSpPr>
          <p:cNvPr id="15" name="Oval 14"/>
          <p:cNvSpPr/>
          <p:nvPr/>
        </p:nvSpPr>
        <p:spPr>
          <a:xfrm>
            <a:off x="1847528" y="4479373"/>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16" name="Oval 15"/>
          <p:cNvSpPr/>
          <p:nvPr/>
        </p:nvSpPr>
        <p:spPr>
          <a:xfrm>
            <a:off x="3359696" y="4479373"/>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pic>
        <p:nvPicPr>
          <p:cNvPr id="17" name="Picture 4" descr="C:\Layer7\Projects\API Workshops\graphics\connector_icon_mustattribute.png"/>
          <p:cNvPicPr>
            <a:picLocks noChangeAspect="1" noChangeArrowheads="1"/>
          </p:cNvPicPr>
          <p:nvPr/>
        </p:nvPicPr>
        <p:blipFill>
          <a:blip r:embed="rId7" cstate="print"/>
          <a:srcRect/>
          <a:stretch>
            <a:fillRect/>
          </a:stretch>
        </p:blipFill>
        <p:spPr bwMode="auto">
          <a:xfrm>
            <a:off x="2464024" y="4820235"/>
            <a:ext cx="164907" cy="685800"/>
          </a:xfrm>
          <a:prstGeom prst="rect">
            <a:avLst/>
          </a:prstGeom>
          <a:noFill/>
        </p:spPr>
      </p:pic>
      <p:pic>
        <p:nvPicPr>
          <p:cNvPr id="18" name="Picture 2" descr="C:\Users\rmitra\AppData\Local\Microsoft\Windows\Temporary Internet Files\Content.IE5\XUTQYQSC\MC900229685[1].wmf"/>
          <p:cNvPicPr>
            <a:picLocks noChangeAspect="1" noChangeArrowheads="1"/>
          </p:cNvPicPr>
          <p:nvPr/>
        </p:nvPicPr>
        <p:blipFill>
          <a:blip r:embed="rId8" cstate="print"/>
          <a:srcRect/>
          <a:stretch>
            <a:fillRect/>
          </a:stretch>
        </p:blipFill>
        <p:spPr bwMode="auto">
          <a:xfrm>
            <a:off x="3728751" y="4796111"/>
            <a:ext cx="719280" cy="700127"/>
          </a:xfrm>
          <a:prstGeom prst="rect">
            <a:avLst/>
          </a:prstGeom>
          <a:noFill/>
        </p:spPr>
      </p:pic>
      <p:pic>
        <p:nvPicPr>
          <p:cNvPr id="19" name="Picture 2" descr="http://library.corporate-ir.net/library/17/176/176060/mediaitems/93/a.com_logo_RGB.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1865" y="2852937"/>
            <a:ext cx="5324475" cy="1562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052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NPR’s API drivers have evolved</a:t>
            </a:r>
          </a:p>
        </p:txBody>
      </p:sp>
      <p:sp>
        <p:nvSpPr>
          <p:cNvPr id="4" name="Content Placeholder 3"/>
          <p:cNvSpPr>
            <a:spLocks noGrp="1"/>
          </p:cNvSpPr>
          <p:nvPr>
            <p:ph sz="half" idx="1"/>
          </p:nvPr>
        </p:nvSpPr>
        <p:spPr/>
        <p:txBody>
          <a:bodyPr/>
          <a:lstStyle/>
          <a:p>
            <a:r>
              <a:rPr lang="en-US" dirty="0"/>
              <a:t>API created to foster external &amp; open innovation</a:t>
            </a:r>
          </a:p>
          <a:p>
            <a:r>
              <a:rPr lang="en-US" dirty="0"/>
              <a:t>The API evolved to support integration with local stations</a:t>
            </a:r>
          </a:p>
          <a:p>
            <a:r>
              <a:rPr lang="en-US" dirty="0"/>
              <a:t>Now the API is central to NPR’s mobile and </a:t>
            </a:r>
            <a:r>
              <a:rPr lang="en-US" dirty="0" err="1"/>
              <a:t>IoT</a:t>
            </a:r>
            <a:r>
              <a:rPr lang="en-US" dirty="0"/>
              <a:t> strategy</a:t>
            </a:r>
          </a:p>
          <a:p>
            <a:endParaRPr lang="en-US" dirty="0"/>
          </a:p>
        </p:txBody>
      </p:sp>
      <p:grpSp>
        <p:nvGrpSpPr>
          <p:cNvPr id="14" name="Group 13"/>
          <p:cNvGrpSpPr/>
          <p:nvPr/>
        </p:nvGrpSpPr>
        <p:grpSpPr>
          <a:xfrm>
            <a:off x="791253" y="5333313"/>
            <a:ext cx="884751" cy="884751"/>
            <a:chOff x="2867997" y="4869159"/>
            <a:chExt cx="884751" cy="884751"/>
          </a:xfrm>
        </p:grpSpPr>
        <p:sp>
          <p:nvSpPr>
            <p:cNvPr id="6" name="Oval 5"/>
            <p:cNvSpPr/>
            <p:nvPr/>
          </p:nvSpPr>
          <p:spPr>
            <a:xfrm>
              <a:off x="2867997" y="4869159"/>
              <a:ext cx="884751" cy="88475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pic>
          <p:nvPicPr>
            <p:cNvPr id="7" name="Picture 6" descr="noun_project_5370.png"/>
            <p:cNvPicPr>
              <a:picLocks noChangeAspect="1"/>
            </p:cNvPicPr>
            <p:nvPr/>
          </p:nvPicPr>
          <p:blipFill>
            <a:blip r:embed="rId3" cstate="print"/>
            <a:stretch>
              <a:fillRect/>
            </a:stretch>
          </p:blipFill>
          <p:spPr>
            <a:xfrm>
              <a:off x="3177465" y="5102787"/>
              <a:ext cx="265814" cy="417494"/>
            </a:xfrm>
            <a:prstGeom prst="rect">
              <a:avLst/>
            </a:prstGeom>
          </p:spPr>
        </p:pic>
      </p:grpSp>
      <p:grpSp>
        <p:nvGrpSpPr>
          <p:cNvPr id="13" name="Group 12"/>
          <p:cNvGrpSpPr/>
          <p:nvPr/>
        </p:nvGrpSpPr>
        <p:grpSpPr>
          <a:xfrm>
            <a:off x="1950768" y="4820164"/>
            <a:ext cx="1397899" cy="1397899"/>
            <a:chOff x="4027513" y="4384284"/>
            <a:chExt cx="1397898" cy="1397898"/>
          </a:xfrm>
        </p:grpSpPr>
        <p:sp>
          <p:nvSpPr>
            <p:cNvPr id="8" name="Oval 7"/>
            <p:cNvSpPr/>
            <p:nvPr/>
          </p:nvSpPr>
          <p:spPr>
            <a:xfrm>
              <a:off x="4027513" y="4384284"/>
              <a:ext cx="1397898" cy="13978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pic>
          <p:nvPicPr>
            <p:cNvPr id="9" name="Picture 4" descr="C:\Layer7\Projects\API Workshops\graphics\connector_icon_mustattribute.png"/>
            <p:cNvPicPr>
              <a:picLocks noChangeAspect="1" noChangeArrowheads="1"/>
            </p:cNvPicPr>
            <p:nvPr/>
          </p:nvPicPr>
          <p:blipFill>
            <a:blip r:embed="rId4" cstate="print"/>
            <a:srcRect/>
            <a:stretch>
              <a:fillRect/>
            </a:stretch>
          </p:blipFill>
          <p:spPr bwMode="auto">
            <a:xfrm>
              <a:off x="4644009" y="4740333"/>
              <a:ext cx="164907" cy="685800"/>
            </a:xfrm>
            <a:prstGeom prst="rect">
              <a:avLst/>
            </a:prstGeom>
            <a:noFill/>
          </p:spPr>
        </p:pic>
      </p:grpSp>
      <p:grpSp>
        <p:nvGrpSpPr>
          <p:cNvPr id="12" name="Group 11"/>
          <p:cNvGrpSpPr/>
          <p:nvPr/>
        </p:nvGrpSpPr>
        <p:grpSpPr>
          <a:xfrm>
            <a:off x="3503367" y="3884060"/>
            <a:ext cx="2334003" cy="2334003"/>
            <a:chOff x="5580112" y="3284984"/>
            <a:chExt cx="2334002" cy="2334002"/>
          </a:xfrm>
        </p:grpSpPr>
        <p:sp>
          <p:nvSpPr>
            <p:cNvPr id="10" name="Oval 9"/>
            <p:cNvSpPr/>
            <p:nvPr/>
          </p:nvSpPr>
          <p:spPr>
            <a:xfrm>
              <a:off x="5580112" y="3284984"/>
              <a:ext cx="2334002" cy="233400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pic>
          <p:nvPicPr>
            <p:cNvPr id="11" name="Picture 3" descr="C:\Users\rmitra\AppData\Local\Microsoft\Windows\Temporary Internet Files\Content.IE5\W0Y75LAZ\MC900023482[1].wmf"/>
            <p:cNvPicPr>
              <a:picLocks noChangeAspect="1" noChangeArrowheads="1"/>
            </p:cNvPicPr>
            <p:nvPr/>
          </p:nvPicPr>
          <p:blipFill>
            <a:blip r:embed="rId5" cstate="print"/>
            <a:srcRect/>
            <a:stretch>
              <a:fillRect/>
            </a:stretch>
          </p:blipFill>
          <p:spPr bwMode="auto">
            <a:xfrm>
              <a:off x="6222544" y="3879462"/>
              <a:ext cx="1049139" cy="1145047"/>
            </a:xfrm>
            <a:prstGeom prst="rect">
              <a:avLst/>
            </a:prstGeom>
            <a:noFill/>
          </p:spPr>
        </p:pic>
      </p:grpSp>
      <p:pic>
        <p:nvPicPr>
          <p:cNvPr id="15" name="Picture 14"/>
          <p:cNvPicPr>
            <a:picLocks noChangeAspect="1"/>
          </p:cNvPicPr>
          <p:nvPr/>
        </p:nvPicPr>
        <p:blipFill>
          <a:blip r:embed="rId6"/>
          <a:stretch>
            <a:fillRect/>
          </a:stretch>
        </p:blipFill>
        <p:spPr>
          <a:xfrm>
            <a:off x="9693805" y="998103"/>
            <a:ext cx="1878864" cy="656663"/>
          </a:xfrm>
          <a:prstGeom prst="rect">
            <a:avLst/>
          </a:prstGeom>
        </p:spPr>
      </p:pic>
    </p:spTree>
    <p:extLst>
      <p:ext uri="{BB962C8B-B14F-4D97-AF65-F5344CB8AC3E}">
        <p14:creationId xmlns:p14="http://schemas.microsoft.com/office/powerpoint/2010/main" val="1193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340" y="872838"/>
            <a:ext cx="7314360" cy="5143500"/>
          </a:xfrm>
          <a:prstGeom prst="rect">
            <a:avLst/>
          </a:prstGeom>
        </p:spPr>
      </p:pic>
      <p:pic>
        <p:nvPicPr>
          <p:cNvPr id="3" name="Picture 2"/>
          <p:cNvPicPr>
            <a:picLocks noChangeAspect="1"/>
          </p:cNvPicPr>
          <p:nvPr/>
        </p:nvPicPr>
        <p:blipFill>
          <a:blip r:embed="rId3"/>
          <a:stretch>
            <a:fillRect/>
          </a:stretch>
        </p:blipFill>
        <p:spPr>
          <a:xfrm>
            <a:off x="7723724" y="888423"/>
            <a:ext cx="3865144" cy="4005695"/>
          </a:xfrm>
          <a:prstGeom prst="rect">
            <a:avLst/>
          </a:prstGeom>
        </p:spPr>
      </p:pic>
      <p:sp>
        <p:nvSpPr>
          <p:cNvPr id="4" name="TextBox 3"/>
          <p:cNvSpPr txBox="1"/>
          <p:nvPr/>
        </p:nvSpPr>
        <p:spPr>
          <a:xfrm>
            <a:off x="7723724" y="5158469"/>
            <a:ext cx="3593804" cy="276999"/>
          </a:xfrm>
          <a:prstGeom prst="rect">
            <a:avLst/>
          </a:prstGeom>
          <a:noFill/>
        </p:spPr>
        <p:txBody>
          <a:bodyPr wrap="none" rtlCol="0">
            <a:spAutoFit/>
          </a:bodyPr>
          <a:lstStyle/>
          <a:p>
            <a:r>
              <a:rPr lang="en-US" sz="1200" dirty="0">
                <a:latin typeface="Avenir Book"/>
                <a:cs typeface="Avenir Book"/>
              </a:rPr>
              <a:t>https://</a:t>
            </a:r>
            <a:r>
              <a:rPr lang="en-US" sz="1200" dirty="0" err="1">
                <a:latin typeface="Avenir Book"/>
                <a:cs typeface="Avenir Book"/>
              </a:rPr>
              <a:t>hbr.org</a:t>
            </a:r>
            <a:r>
              <a:rPr lang="en-US" sz="1200" dirty="0">
                <a:latin typeface="Avenir Book"/>
                <a:cs typeface="Avenir Book"/>
              </a:rPr>
              <a:t>/1999/03/unbundling-the-corporation</a:t>
            </a:r>
          </a:p>
        </p:txBody>
      </p:sp>
    </p:spTree>
    <p:extLst>
      <p:ext uri="{BB962C8B-B14F-4D97-AF65-F5344CB8AC3E}">
        <p14:creationId xmlns:p14="http://schemas.microsoft.com/office/powerpoint/2010/main" val="186019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50768" y="2358737"/>
            <a:ext cx="10621901" cy="1943100"/>
          </a:xfrm>
          <a:prstGeom prst="rect">
            <a:avLst/>
          </a:prstGeom>
          <a:pattFill prst="pct70">
            <a:fgClr>
              <a:schemeClr val="bg2"/>
            </a:fgClr>
            <a:bgClr>
              <a:schemeClr val="bg1"/>
            </a:bgClr>
          </a:patt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GB" dirty="0"/>
              <a:t>Which API Business Will You Focus 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918" y="1522267"/>
            <a:ext cx="4577950" cy="4323891"/>
          </a:xfrm>
          <a:prstGeom prst="rect">
            <a:avLst/>
          </a:prstGeom>
        </p:spPr>
      </p:pic>
      <p:sp>
        <p:nvSpPr>
          <p:cNvPr id="7" name="TextBox 6"/>
          <p:cNvSpPr txBox="1"/>
          <p:nvPr/>
        </p:nvSpPr>
        <p:spPr>
          <a:xfrm>
            <a:off x="1683403" y="5003223"/>
            <a:ext cx="4920019" cy="1013114"/>
          </a:xfrm>
          <a:prstGeom prst="rect">
            <a:avLst/>
          </a:prstGeom>
          <a:noFill/>
        </p:spPr>
        <p:txBody>
          <a:bodyPr wrap="square" tIns="91440" bIns="91440" rtlCol="0" anchor="t" anchorCtr="0">
            <a:noAutofit/>
          </a:bodyPr>
          <a:lstStyle/>
          <a:p>
            <a:r>
              <a:rPr lang="en-GB" sz="2000" dirty="0">
                <a:latin typeface="Anime Ace 2.0 BB" panose="02000503000000020004" pitchFamily="50" charset="0"/>
              </a:rPr>
              <a:t>Financial Platform</a:t>
            </a:r>
          </a:p>
        </p:txBody>
      </p:sp>
      <p:sp>
        <p:nvSpPr>
          <p:cNvPr id="9" name="TextBox 8"/>
          <p:cNvSpPr txBox="1"/>
          <p:nvPr/>
        </p:nvSpPr>
        <p:spPr>
          <a:xfrm>
            <a:off x="6086269" y="2426277"/>
            <a:ext cx="4722669" cy="4145973"/>
          </a:xfrm>
          <a:prstGeom prst="rect">
            <a:avLst/>
          </a:prstGeom>
          <a:noFill/>
        </p:spPr>
        <p:txBody>
          <a:bodyPr wrap="square" tIns="91440" bIns="91440" rtlCol="0" anchor="t" anchorCtr="0">
            <a:noAutofit/>
          </a:bodyPr>
          <a:lstStyle/>
          <a:p>
            <a:r>
              <a:rPr lang="en-GB" b="1" dirty="0">
                <a:latin typeface="+mj-lt"/>
                <a:cs typeface="Calibri Light" panose="020F0302020204030204" pitchFamily="34" charset="0"/>
              </a:rPr>
              <a:t>Focus on Customer Relationship</a:t>
            </a:r>
          </a:p>
          <a:p>
            <a:r>
              <a:rPr lang="en-GB" dirty="0">
                <a:latin typeface="+mj-lt"/>
                <a:cs typeface="Calibri Light" panose="020F0302020204030204" pitchFamily="34" charset="0"/>
              </a:rPr>
              <a:t> </a:t>
            </a:r>
          </a:p>
          <a:p>
            <a:r>
              <a:rPr lang="en-GB" dirty="0">
                <a:latin typeface="+mj-lt"/>
                <a:cs typeface="Calibri Light" panose="020F0302020204030204" pitchFamily="34" charset="0"/>
              </a:rPr>
              <a:t>Large invest in application development</a:t>
            </a:r>
          </a:p>
          <a:p>
            <a:r>
              <a:rPr lang="en-GB" dirty="0">
                <a:latin typeface="+mj-lt"/>
                <a:cs typeface="Calibri Light" panose="020F0302020204030204" pitchFamily="34" charset="0"/>
              </a:rPr>
              <a:t>Use UX as a differentiator, provide niche experiences</a:t>
            </a:r>
          </a:p>
          <a:p>
            <a:r>
              <a:rPr lang="en-GB" dirty="0">
                <a:latin typeface="+mj-lt"/>
                <a:cs typeface="Calibri Light" panose="020F0302020204030204" pitchFamily="34" charset="0"/>
              </a:rPr>
              <a:t>Deploy private, app-centric APIs to reduce cost</a:t>
            </a:r>
          </a:p>
          <a:p>
            <a:endParaRPr lang="en-GB" dirty="0">
              <a:latin typeface="+mj-lt"/>
              <a:cs typeface="Calibri Light" panose="020F0302020204030204" pitchFamily="34" charset="0"/>
            </a:endParaRPr>
          </a:p>
          <a:p>
            <a:r>
              <a:rPr lang="en-GB" dirty="0">
                <a:latin typeface="+mj-lt"/>
                <a:cs typeface="Calibri Light" panose="020F0302020204030204" pitchFamily="34" charset="0"/>
              </a:rPr>
              <a:t> </a:t>
            </a:r>
          </a:p>
        </p:txBody>
      </p:sp>
    </p:spTree>
    <p:extLst>
      <p:ext uri="{BB962C8B-B14F-4D97-AF65-F5344CB8AC3E}">
        <p14:creationId xmlns:p14="http://schemas.microsoft.com/office/powerpoint/2010/main" val="362656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50768" y="4026487"/>
            <a:ext cx="10621901" cy="1958675"/>
          </a:xfrm>
          <a:prstGeom prst="rect">
            <a:avLst/>
          </a:prstGeom>
          <a:pattFill prst="pct70">
            <a:fgClr>
              <a:schemeClr val="bg2"/>
            </a:fgClr>
            <a:bgClr>
              <a:schemeClr val="bg1"/>
            </a:bgClr>
          </a:patt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GB" dirty="0"/>
              <a:t>Which API Business Will You Focus 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918" y="1522267"/>
            <a:ext cx="4577950" cy="4323891"/>
          </a:xfrm>
          <a:prstGeom prst="rect">
            <a:avLst/>
          </a:prstGeom>
        </p:spPr>
      </p:pic>
      <p:sp>
        <p:nvSpPr>
          <p:cNvPr id="7" name="TextBox 6"/>
          <p:cNvSpPr txBox="1"/>
          <p:nvPr/>
        </p:nvSpPr>
        <p:spPr>
          <a:xfrm>
            <a:off x="1683403" y="5003223"/>
            <a:ext cx="4920019" cy="1013114"/>
          </a:xfrm>
          <a:prstGeom prst="rect">
            <a:avLst/>
          </a:prstGeom>
          <a:noFill/>
        </p:spPr>
        <p:txBody>
          <a:bodyPr wrap="square" tIns="91440" bIns="91440" rtlCol="0" anchor="t" anchorCtr="0">
            <a:noAutofit/>
          </a:bodyPr>
          <a:lstStyle/>
          <a:p>
            <a:r>
              <a:rPr lang="en-GB" sz="2000" dirty="0">
                <a:latin typeface="Anime Ace 2.0 BB" panose="02000503000000020004" pitchFamily="50" charset="0"/>
              </a:rPr>
              <a:t>Financial Platform</a:t>
            </a:r>
          </a:p>
        </p:txBody>
      </p:sp>
      <p:sp>
        <p:nvSpPr>
          <p:cNvPr id="10" name="TextBox 9"/>
          <p:cNvSpPr txBox="1"/>
          <p:nvPr/>
        </p:nvSpPr>
        <p:spPr>
          <a:xfrm>
            <a:off x="6202579" y="4114805"/>
            <a:ext cx="4722669" cy="4145973"/>
          </a:xfrm>
          <a:prstGeom prst="rect">
            <a:avLst/>
          </a:prstGeom>
          <a:noFill/>
        </p:spPr>
        <p:txBody>
          <a:bodyPr wrap="square" tIns="91440" bIns="91440" rtlCol="0" anchor="t" anchorCtr="0">
            <a:noAutofit/>
          </a:bodyPr>
          <a:lstStyle/>
          <a:p>
            <a:r>
              <a:rPr lang="en-GB" b="1" dirty="0">
                <a:latin typeface="+mj-lt"/>
                <a:cs typeface="Calibri Light" panose="020F0302020204030204" pitchFamily="34" charset="0"/>
              </a:rPr>
              <a:t>Focus on Infrastructure Platform</a:t>
            </a:r>
          </a:p>
          <a:p>
            <a:r>
              <a:rPr lang="en-GB" dirty="0">
                <a:latin typeface="+mj-lt"/>
                <a:cs typeface="Calibri Light" panose="020F0302020204030204" pitchFamily="34" charset="0"/>
              </a:rPr>
              <a:t> </a:t>
            </a:r>
          </a:p>
          <a:p>
            <a:r>
              <a:rPr lang="en-GB" dirty="0">
                <a:latin typeface="+mj-lt"/>
                <a:cs typeface="Calibri Light" panose="020F0302020204030204" pitchFamily="34" charset="0"/>
              </a:rPr>
              <a:t>Large Invest in platform as a product</a:t>
            </a:r>
          </a:p>
          <a:p>
            <a:r>
              <a:rPr lang="en-GB" dirty="0">
                <a:latin typeface="+mj-lt"/>
                <a:cs typeface="Calibri Light" panose="020F0302020204030204" pitchFamily="34" charset="0"/>
              </a:rPr>
              <a:t>Offer unique API function and high API usability as a differentiator</a:t>
            </a:r>
          </a:p>
          <a:p>
            <a:r>
              <a:rPr lang="en-GB" dirty="0">
                <a:latin typeface="+mj-lt"/>
                <a:cs typeface="Calibri Light" panose="020F0302020204030204" pitchFamily="34" charset="0"/>
              </a:rPr>
              <a:t>Compete for app developers</a:t>
            </a:r>
          </a:p>
          <a:p>
            <a:endParaRPr lang="en-GB" dirty="0">
              <a:latin typeface="+mj-lt"/>
              <a:cs typeface="Calibri Light" panose="020F0302020204030204" pitchFamily="34" charset="0"/>
            </a:endParaRPr>
          </a:p>
          <a:p>
            <a:r>
              <a:rPr lang="en-GB" dirty="0">
                <a:latin typeface="+mj-lt"/>
                <a:cs typeface="Calibri Light" panose="020F0302020204030204" pitchFamily="34" charset="0"/>
              </a:rPr>
              <a:t> </a:t>
            </a:r>
          </a:p>
        </p:txBody>
      </p:sp>
    </p:spTree>
    <p:extLst>
      <p:ext uri="{BB962C8B-B14F-4D97-AF65-F5344CB8AC3E}">
        <p14:creationId xmlns:p14="http://schemas.microsoft.com/office/powerpoint/2010/main" val="296156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627380"/>
            <a:ext cx="10515600" cy="609334"/>
          </a:xfrm>
        </p:spPr>
        <p:txBody>
          <a:bodyPr/>
          <a:lstStyle/>
          <a:p>
            <a:r>
              <a:rPr lang="en-GB" dirty="0">
                <a:solidFill>
                  <a:schemeClr val="tx1"/>
                </a:solidFill>
                <a:latin typeface="Gadugi" panose="020B0502040204020203" pitchFamily="34" charset="0"/>
              </a:rPr>
              <a:t>Building An API-Centric Innovation Platform</a:t>
            </a:r>
          </a:p>
        </p:txBody>
      </p:sp>
    </p:spTree>
    <p:extLst>
      <p:ext uri="{BB962C8B-B14F-4D97-AF65-F5344CB8AC3E}">
        <p14:creationId xmlns:p14="http://schemas.microsoft.com/office/powerpoint/2010/main" val="37808911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5" y="210314"/>
            <a:ext cx="10972800" cy="609334"/>
          </a:xfrm>
        </p:spPr>
        <p:txBody>
          <a:bodyPr>
            <a:normAutofit fontScale="90000"/>
          </a:bodyPr>
          <a:lstStyle/>
          <a:p>
            <a:r>
              <a:rPr lang="en-GB" dirty="0"/>
              <a:t>Building an API-Centric Innovation Platform</a:t>
            </a:r>
          </a:p>
        </p:txBody>
      </p:sp>
      <p:sp>
        <p:nvSpPr>
          <p:cNvPr id="3" name="Content Placeholder 2"/>
          <p:cNvSpPr>
            <a:spLocks noGrp="1"/>
          </p:cNvSpPr>
          <p:nvPr>
            <p:ph sz="half" idx="1"/>
          </p:nvPr>
        </p:nvSpPr>
        <p:spPr>
          <a:xfrm>
            <a:off x="612679" y="1687133"/>
            <a:ext cx="10966643" cy="4236364"/>
          </a:xfrm>
        </p:spPr>
        <p:txBody>
          <a:bodyPr/>
          <a:lstStyle/>
          <a:p>
            <a:r>
              <a:rPr lang="en-GB" dirty="0">
                <a:latin typeface="+mj-lt"/>
              </a:rPr>
              <a:t>Business innovation can be fostered with increased </a:t>
            </a:r>
            <a:r>
              <a:rPr lang="en-GB" i="1" dirty="0">
                <a:latin typeface="+mj-lt"/>
              </a:rPr>
              <a:t>changeability </a:t>
            </a:r>
            <a:r>
              <a:rPr lang="en-GB" dirty="0">
                <a:latin typeface="+mj-lt"/>
              </a:rPr>
              <a:t>in technology platforms</a:t>
            </a:r>
          </a:p>
          <a:p>
            <a:r>
              <a:rPr lang="en-GB" dirty="0">
                <a:latin typeface="+mj-lt"/>
              </a:rPr>
              <a:t>Improving changeability requires an </a:t>
            </a:r>
            <a:r>
              <a:rPr lang="en-GB" i="1" dirty="0">
                <a:latin typeface="+mj-lt"/>
              </a:rPr>
              <a:t>adaptive, holistic, system </a:t>
            </a:r>
            <a:r>
              <a:rPr lang="en-GB" dirty="0">
                <a:latin typeface="+mj-lt"/>
              </a:rPr>
              <a:t>focus rather than a deterministic, IT focus</a:t>
            </a:r>
          </a:p>
          <a:p>
            <a:r>
              <a:rPr lang="en-GB" i="1" dirty="0">
                <a:latin typeface="+mj-lt"/>
              </a:rPr>
              <a:t>Boundary Setting</a:t>
            </a:r>
            <a:r>
              <a:rPr lang="en-GB" dirty="0">
                <a:latin typeface="+mj-lt"/>
              </a:rPr>
              <a:t> is emerging as a critical skill for technology platform designers</a:t>
            </a:r>
          </a:p>
        </p:txBody>
      </p:sp>
      <p:sp>
        <p:nvSpPr>
          <p:cNvPr id="4" name="Text Placeholder 3"/>
          <p:cNvSpPr>
            <a:spLocks noGrp="1"/>
          </p:cNvSpPr>
          <p:nvPr>
            <p:ph type="body" sz="quarter" idx="10"/>
          </p:nvPr>
        </p:nvSpPr>
        <p:spPr>
          <a:xfrm>
            <a:off x="609600" y="961370"/>
            <a:ext cx="10972800" cy="423283"/>
          </a:xfrm>
          <a:solidFill>
            <a:srgbClr val="20343A"/>
          </a:solidFill>
        </p:spPr>
        <p:txBody>
          <a:bodyPr>
            <a:normAutofit fontScale="92500" lnSpcReduction="10000"/>
          </a:bodyPr>
          <a:lstStyle/>
          <a:p>
            <a:r>
              <a:rPr lang="en-GB" dirty="0"/>
              <a:t>THE IDEA IN BRIEF</a:t>
            </a:r>
          </a:p>
        </p:txBody>
      </p:sp>
    </p:spTree>
    <p:extLst>
      <p:ext uri="{BB962C8B-B14F-4D97-AF65-F5344CB8AC3E}">
        <p14:creationId xmlns:p14="http://schemas.microsoft.com/office/powerpoint/2010/main" val="168075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Driving Innovation</a:t>
            </a:r>
          </a:p>
        </p:txBody>
      </p:sp>
      <p:sp>
        <p:nvSpPr>
          <p:cNvPr id="4" name="Rectangle 3"/>
          <p:cNvSpPr/>
          <p:nvPr/>
        </p:nvSpPr>
        <p:spPr>
          <a:xfrm>
            <a:off x="5667891" y="3354659"/>
            <a:ext cx="540053" cy="219740"/>
          </a:xfrm>
          <a:prstGeom prst="rect">
            <a:avLst/>
          </a:prstGeom>
          <a:solidFill>
            <a:schemeClr val="bg1"/>
          </a:solidFill>
          <a:ln w="38100">
            <a:solidFill>
              <a:srgbClr val="2034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5" name="Rectangle 4"/>
          <p:cNvSpPr/>
          <p:nvPr/>
        </p:nvSpPr>
        <p:spPr>
          <a:xfrm>
            <a:off x="703967" y="2579284"/>
            <a:ext cx="5016228" cy="1770491"/>
          </a:xfrm>
          <a:prstGeom prst="rect">
            <a:avLst/>
          </a:prstGeom>
          <a:solidFill>
            <a:srgbClr val="20343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chemeClr val="bg1"/>
              </a:solidFill>
            </a:endParaRPr>
          </a:p>
        </p:txBody>
      </p:sp>
      <p:sp>
        <p:nvSpPr>
          <p:cNvPr id="6" name="Rectangle 5"/>
          <p:cNvSpPr/>
          <p:nvPr/>
        </p:nvSpPr>
        <p:spPr>
          <a:xfrm>
            <a:off x="6109855" y="2579284"/>
            <a:ext cx="5174650" cy="1770491"/>
          </a:xfrm>
          <a:prstGeom prst="rect">
            <a:avLst/>
          </a:prstGeom>
          <a:solidFill>
            <a:srgbClr val="20343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chemeClr val="bg1"/>
              </a:solidFill>
            </a:endParaRPr>
          </a:p>
        </p:txBody>
      </p:sp>
      <p:sp>
        <p:nvSpPr>
          <p:cNvPr id="7" name="TextBox 6"/>
          <p:cNvSpPr txBox="1"/>
          <p:nvPr/>
        </p:nvSpPr>
        <p:spPr>
          <a:xfrm>
            <a:off x="979613" y="3218309"/>
            <a:ext cx="4682660" cy="461665"/>
          </a:xfrm>
          <a:prstGeom prst="rect">
            <a:avLst/>
          </a:prstGeom>
          <a:noFill/>
        </p:spPr>
        <p:txBody>
          <a:bodyPr wrap="square" rtlCol="0">
            <a:spAutoFit/>
          </a:bodyPr>
          <a:lstStyle/>
          <a:p>
            <a:r>
              <a:rPr lang="en-GB" sz="2400" dirty="0">
                <a:solidFill>
                  <a:schemeClr val="bg1"/>
                </a:solidFill>
                <a:latin typeface="Gadugi" panose="020B0502040204020203" pitchFamily="34" charset="0"/>
              </a:rPr>
              <a:t>Idea Generation</a:t>
            </a:r>
          </a:p>
        </p:txBody>
      </p:sp>
      <p:sp>
        <p:nvSpPr>
          <p:cNvPr id="8" name="TextBox 7"/>
          <p:cNvSpPr txBox="1"/>
          <p:nvPr/>
        </p:nvSpPr>
        <p:spPr>
          <a:xfrm>
            <a:off x="6202325" y="3218309"/>
            <a:ext cx="4733512" cy="461665"/>
          </a:xfrm>
          <a:prstGeom prst="rect">
            <a:avLst/>
          </a:prstGeom>
          <a:noFill/>
        </p:spPr>
        <p:txBody>
          <a:bodyPr wrap="square" rtlCol="0">
            <a:spAutoFit/>
          </a:bodyPr>
          <a:lstStyle/>
          <a:p>
            <a:pPr algn="r"/>
            <a:r>
              <a:rPr lang="en-GB" sz="2400" dirty="0">
                <a:solidFill>
                  <a:schemeClr val="bg1"/>
                </a:solidFill>
                <a:latin typeface="Gadugi" panose="020B0502040204020203" pitchFamily="34" charset="0"/>
              </a:rPr>
              <a:t>Idea Execution</a:t>
            </a:r>
          </a:p>
        </p:txBody>
      </p:sp>
      <p:sp>
        <p:nvSpPr>
          <p:cNvPr id="9" name="Down Arrow 8"/>
          <p:cNvSpPr/>
          <p:nvPr/>
        </p:nvSpPr>
        <p:spPr>
          <a:xfrm>
            <a:off x="6996149" y="3031838"/>
            <a:ext cx="673211" cy="1044271"/>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chemeClr val="bg1"/>
              </a:solidFill>
            </a:endParaRPr>
          </a:p>
        </p:txBody>
      </p:sp>
      <p:sp>
        <p:nvSpPr>
          <p:cNvPr id="10" name="TextBox 9"/>
          <p:cNvSpPr txBox="1"/>
          <p:nvPr/>
        </p:nvSpPr>
        <p:spPr>
          <a:xfrm>
            <a:off x="6357394" y="3154766"/>
            <a:ext cx="1950720" cy="461665"/>
          </a:xfrm>
          <a:prstGeom prst="rect">
            <a:avLst/>
          </a:prstGeom>
          <a:noFill/>
        </p:spPr>
        <p:txBody>
          <a:bodyPr wrap="square" rtlCol="0">
            <a:spAutoFit/>
          </a:bodyPr>
          <a:lstStyle/>
          <a:p>
            <a:r>
              <a:rPr lang="en-GB" sz="2400" dirty="0">
                <a:solidFill>
                  <a:schemeClr val="bg1"/>
                </a:solidFill>
                <a:latin typeface="Gadugi" panose="020B0502040204020203" pitchFamily="34" charset="0"/>
              </a:rPr>
              <a:t>cost</a:t>
            </a:r>
          </a:p>
        </p:txBody>
      </p:sp>
      <p:sp>
        <p:nvSpPr>
          <p:cNvPr id="11" name="TextBox 10"/>
          <p:cNvSpPr txBox="1"/>
          <p:nvPr/>
        </p:nvSpPr>
        <p:spPr>
          <a:xfrm>
            <a:off x="4087120" y="3160350"/>
            <a:ext cx="1950720" cy="461665"/>
          </a:xfrm>
          <a:prstGeom prst="rect">
            <a:avLst/>
          </a:prstGeom>
          <a:noFill/>
        </p:spPr>
        <p:txBody>
          <a:bodyPr wrap="square" rtlCol="0">
            <a:spAutoFit/>
          </a:bodyPr>
          <a:lstStyle/>
          <a:p>
            <a:r>
              <a:rPr lang="en-GB" sz="2400" dirty="0" err="1">
                <a:solidFill>
                  <a:schemeClr val="bg1"/>
                </a:solidFill>
                <a:latin typeface="Gadugi" panose="020B0502040204020203" pitchFamily="34" charset="0"/>
              </a:rPr>
              <a:t>qty</a:t>
            </a:r>
            <a:endParaRPr lang="en-GB" sz="2400" dirty="0">
              <a:solidFill>
                <a:schemeClr val="bg1"/>
              </a:solidFill>
              <a:latin typeface="Gadugi" panose="020B0502040204020203" pitchFamily="34" charset="0"/>
            </a:endParaRPr>
          </a:p>
        </p:txBody>
      </p:sp>
      <p:sp>
        <p:nvSpPr>
          <p:cNvPr id="12" name="Down Arrow 11"/>
          <p:cNvSpPr/>
          <p:nvPr/>
        </p:nvSpPr>
        <p:spPr>
          <a:xfrm rot="10800000">
            <a:off x="4651469" y="2878851"/>
            <a:ext cx="673211" cy="1044271"/>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3655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OUTSIDE</a:t>
            </a:r>
          </a:p>
        </p:txBody>
      </p:sp>
      <p:sp>
        <p:nvSpPr>
          <p:cNvPr id="4" name="Rounded Rectangle 3"/>
          <p:cNvSpPr/>
          <p:nvPr/>
        </p:nvSpPr>
        <p:spPr>
          <a:xfrm>
            <a:off x="4384965" y="1246910"/>
            <a:ext cx="7024255" cy="5063836"/>
          </a:xfrm>
          <a:prstGeom prst="roundRect">
            <a:avLst>
              <a:gd name="adj" fmla="val 6270"/>
            </a:avLst>
          </a:prstGeom>
          <a:solidFill>
            <a:schemeClr val="tx1"/>
          </a:solidFill>
          <a:ln w="38100" cap="flat" cmpd="sng" algn="ctr">
            <a:no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600" b="0" i="0" u="none" strike="noStrike" kern="0" cap="none" spc="0" normalizeH="0" baseline="0" noProof="0" dirty="0">
                <a:ln>
                  <a:noFill/>
                </a:ln>
                <a:solidFill>
                  <a:schemeClr val="bg1"/>
                </a:solidFill>
                <a:effectLst/>
                <a:uLnTx/>
                <a:uFillTx/>
                <a:latin typeface="Calibri"/>
                <a:cs typeface="Arial Unicode MS" pitchFamily="34" charset="-128"/>
              </a:rPr>
              <a:t>IMPLEMENTATION</a:t>
            </a:r>
          </a:p>
        </p:txBody>
      </p:sp>
      <p:sp>
        <p:nvSpPr>
          <p:cNvPr id="5" name="Oval 4"/>
          <p:cNvSpPr/>
          <p:nvPr/>
        </p:nvSpPr>
        <p:spPr>
          <a:xfrm>
            <a:off x="3906983" y="3300845"/>
            <a:ext cx="955963" cy="955963"/>
          </a:xfrm>
          <a:prstGeom prst="ellipse">
            <a:avLst/>
          </a:prstGeom>
          <a:solidFill>
            <a:schemeClr val="bg2"/>
          </a:solidFill>
          <a:ln w="38100" cap="flat" cmpd="sng" algn="ctr">
            <a:solidFill>
              <a:schemeClr val="bg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600" b="0" i="0" u="none" strike="noStrike" kern="0" cap="none" spc="0" normalizeH="0" baseline="0" noProof="0" dirty="0">
                <a:ln>
                  <a:noFill/>
                </a:ln>
                <a:solidFill>
                  <a:srgbClr val="000000"/>
                </a:solidFill>
                <a:effectLst/>
                <a:uLnTx/>
                <a:uFillTx/>
                <a:latin typeface="Calibri"/>
                <a:cs typeface="Arial Unicode MS" pitchFamily="34" charset="-128"/>
              </a:rPr>
              <a:t>API</a:t>
            </a:r>
          </a:p>
        </p:txBody>
      </p:sp>
      <p:sp>
        <p:nvSpPr>
          <p:cNvPr id="7" name="TextBox 6"/>
          <p:cNvSpPr txBox="1"/>
          <p:nvPr/>
        </p:nvSpPr>
        <p:spPr>
          <a:xfrm>
            <a:off x="1330038" y="3529445"/>
            <a:ext cx="2763981" cy="498764"/>
          </a:xfrm>
          <a:prstGeom prst="rect">
            <a:avLst/>
          </a:prstGeom>
          <a:noFill/>
        </p:spPr>
        <p:txBody>
          <a:bodyPr wrap="square" tIns="121920" bIns="121920" rtlCol="0" anchor="t"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developer-centric interface</a:t>
            </a:r>
          </a:p>
        </p:txBody>
      </p:sp>
    </p:spTree>
    <p:extLst>
      <p:ext uri="{BB962C8B-B14F-4D97-AF65-F5344CB8AC3E}">
        <p14:creationId xmlns:p14="http://schemas.microsoft.com/office/powerpoint/2010/main" val="175076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58" name="Picture 2" descr="C:\Layer7\Projects\API Academy\eBook\partner-api.png"/>
          <p:cNvPicPr>
            <a:picLocks noChangeAspect="1" noChangeArrowheads="1"/>
          </p:cNvPicPr>
          <p:nvPr/>
        </p:nvPicPr>
        <p:blipFill>
          <a:blip r:embed="rId2" cstate="print"/>
          <a:srcRect/>
          <a:stretch>
            <a:fillRect/>
          </a:stretch>
        </p:blipFill>
        <p:spPr bwMode="auto">
          <a:xfrm>
            <a:off x="3142632" y="1966033"/>
            <a:ext cx="5906736" cy="29259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95010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84965" y="1246910"/>
            <a:ext cx="7024255" cy="5063836"/>
          </a:xfrm>
          <a:prstGeom prst="roundRect">
            <a:avLst>
              <a:gd name="adj" fmla="val 6270"/>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600" b="0" i="0" u="none" strike="noStrike" kern="0" cap="none" spc="0" normalizeH="0" baseline="0" noProof="0" dirty="0">
                <a:ln>
                  <a:noFill/>
                </a:ln>
                <a:solidFill>
                  <a:schemeClr val="bg1"/>
                </a:solidFill>
                <a:effectLst/>
                <a:uLnTx/>
                <a:uFillTx/>
                <a:latin typeface="Calibri"/>
                <a:cs typeface="Arial Unicode MS" pitchFamily="34" charset="-128"/>
              </a:rPr>
              <a:t>IMPLEMENTATION</a:t>
            </a:r>
          </a:p>
        </p:txBody>
      </p:sp>
      <p:sp>
        <p:nvSpPr>
          <p:cNvPr id="28" name="Freeform 27"/>
          <p:cNvSpPr/>
          <p:nvPr/>
        </p:nvSpPr>
        <p:spPr>
          <a:xfrm>
            <a:off x="5874198" y="3951283"/>
            <a:ext cx="2115541" cy="1355156"/>
          </a:xfrm>
          <a:custGeom>
            <a:avLst/>
            <a:gdLst>
              <a:gd name="connsiteX0" fmla="*/ 94547 w 1294925"/>
              <a:gd name="connsiteY0" fmla="*/ 1275460 h 1275460"/>
              <a:gd name="connsiteX1" fmla="*/ 104938 w 1294925"/>
              <a:gd name="connsiteY1" fmla="*/ 80505 h 1275460"/>
              <a:gd name="connsiteX2" fmla="*/ 1159616 w 1294925"/>
              <a:gd name="connsiteY2" fmla="*/ 215587 h 1275460"/>
              <a:gd name="connsiteX3" fmla="*/ 1247938 w 1294925"/>
              <a:gd name="connsiteY3" fmla="*/ 1078032 h 1275460"/>
              <a:gd name="connsiteX0" fmla="*/ 4601 w 1237216"/>
              <a:gd name="connsiteY0" fmla="*/ 1092686 h 2067170"/>
              <a:gd name="connsiteX1" fmla="*/ 1178774 w 1237216"/>
              <a:gd name="connsiteY1" fmla="*/ 2053845 h 2067170"/>
              <a:gd name="connsiteX2" fmla="*/ 1069670 w 1237216"/>
              <a:gd name="connsiteY2" fmla="*/ 32813 h 2067170"/>
              <a:gd name="connsiteX3" fmla="*/ 1157992 w 1237216"/>
              <a:gd name="connsiteY3" fmla="*/ 895258 h 2067170"/>
              <a:gd name="connsiteX0" fmla="*/ 4601 w 1237216"/>
              <a:gd name="connsiteY0" fmla="*/ 1092686 h 2067170"/>
              <a:gd name="connsiteX1" fmla="*/ 1178774 w 1237216"/>
              <a:gd name="connsiteY1" fmla="*/ 2053845 h 2067170"/>
              <a:gd name="connsiteX2" fmla="*/ 1069670 w 1237216"/>
              <a:gd name="connsiteY2" fmla="*/ 32813 h 2067170"/>
              <a:gd name="connsiteX3" fmla="*/ 1157992 w 1237216"/>
              <a:gd name="connsiteY3" fmla="*/ 895258 h 2067170"/>
              <a:gd name="connsiteX0" fmla="*/ 4972 w 1589644"/>
              <a:gd name="connsiteY0" fmla="*/ 256416 h 1341296"/>
              <a:gd name="connsiteX1" fmla="*/ 1179145 w 1589644"/>
              <a:gd name="connsiteY1" fmla="*/ 1217575 h 1341296"/>
              <a:gd name="connsiteX2" fmla="*/ 1589586 w 1589644"/>
              <a:gd name="connsiteY2" fmla="*/ 1201989 h 1341296"/>
              <a:gd name="connsiteX3" fmla="*/ 1158363 w 1589644"/>
              <a:gd name="connsiteY3" fmla="*/ 58988 h 1341296"/>
              <a:gd name="connsiteX0" fmla="*/ 4972 w 1591628"/>
              <a:gd name="connsiteY0" fmla="*/ 116672 h 1144399"/>
              <a:gd name="connsiteX1" fmla="*/ 1179145 w 1591628"/>
              <a:gd name="connsiteY1" fmla="*/ 1077831 h 1144399"/>
              <a:gd name="connsiteX2" fmla="*/ 1589586 w 1591628"/>
              <a:gd name="connsiteY2" fmla="*/ 1062245 h 1144399"/>
              <a:gd name="connsiteX3" fmla="*/ 1335009 w 1591628"/>
              <a:gd name="connsiteY3" fmla="*/ 1067439 h 1144399"/>
              <a:gd name="connsiteX0" fmla="*/ 0 w 1586656"/>
              <a:gd name="connsiteY0" fmla="*/ 0 h 1016367"/>
              <a:gd name="connsiteX1" fmla="*/ 368975 w 1586656"/>
              <a:gd name="connsiteY1" fmla="*/ 153811 h 1016367"/>
              <a:gd name="connsiteX2" fmla="*/ 1174173 w 1586656"/>
              <a:gd name="connsiteY2" fmla="*/ 961159 h 1016367"/>
              <a:gd name="connsiteX3" fmla="*/ 1584614 w 1586656"/>
              <a:gd name="connsiteY3" fmla="*/ 945573 h 1016367"/>
              <a:gd name="connsiteX4" fmla="*/ 1330037 w 1586656"/>
              <a:gd name="connsiteY4" fmla="*/ 950767 h 101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656" h="1016367">
                <a:moveTo>
                  <a:pt x="0" y="0"/>
                </a:moveTo>
                <a:cubicBezTo>
                  <a:pt x="61496" y="25635"/>
                  <a:pt x="173280" y="-6382"/>
                  <a:pt x="368975" y="153811"/>
                </a:cubicBezTo>
                <a:cubicBezTo>
                  <a:pt x="564671" y="314004"/>
                  <a:pt x="971567" y="829199"/>
                  <a:pt x="1174173" y="961159"/>
                </a:cubicBezTo>
                <a:cubicBezTo>
                  <a:pt x="1376779" y="1093119"/>
                  <a:pt x="1558637" y="947305"/>
                  <a:pt x="1584614" y="945573"/>
                </a:cubicBezTo>
                <a:cubicBezTo>
                  <a:pt x="1610591" y="943841"/>
                  <a:pt x="1381126" y="602671"/>
                  <a:pt x="1330037" y="950767"/>
                </a:cubicBezTo>
              </a:path>
            </a:pathLst>
          </a:custGeom>
          <a:noFill/>
          <a:ln w="38100" cap="flat" cmpd="sng" algn="ctr">
            <a:solidFill>
              <a:schemeClr val="tx1"/>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cxnSp>
        <p:nvCxnSpPr>
          <p:cNvPr id="25" name="Straight Connector 24"/>
          <p:cNvCxnSpPr/>
          <p:nvPr/>
        </p:nvCxnSpPr>
        <p:spPr>
          <a:xfrm flipV="1">
            <a:off x="5895110" y="2937164"/>
            <a:ext cx="3228109" cy="796637"/>
          </a:xfrm>
          <a:prstGeom prst="curvedConnector3">
            <a:avLst>
              <a:gd name="adj1" fmla="val 83262"/>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5807034" y="1837999"/>
            <a:ext cx="2056109" cy="1708765"/>
          </a:xfrm>
          <a:custGeom>
            <a:avLst/>
            <a:gdLst>
              <a:gd name="connsiteX0" fmla="*/ 94547 w 1294925"/>
              <a:gd name="connsiteY0" fmla="*/ 1275460 h 1275460"/>
              <a:gd name="connsiteX1" fmla="*/ 104938 w 1294925"/>
              <a:gd name="connsiteY1" fmla="*/ 80505 h 1275460"/>
              <a:gd name="connsiteX2" fmla="*/ 1159616 w 1294925"/>
              <a:gd name="connsiteY2" fmla="*/ 215587 h 1275460"/>
              <a:gd name="connsiteX3" fmla="*/ 1247938 w 1294925"/>
              <a:gd name="connsiteY3" fmla="*/ 1078032 h 1275460"/>
              <a:gd name="connsiteX0" fmla="*/ 94547 w 1248311"/>
              <a:gd name="connsiteY0" fmla="*/ 1271557 h 1271557"/>
              <a:gd name="connsiteX1" fmla="*/ 104938 w 1248311"/>
              <a:gd name="connsiteY1" fmla="*/ 76602 h 1271557"/>
              <a:gd name="connsiteX2" fmla="*/ 1159616 w 1248311"/>
              <a:gd name="connsiteY2" fmla="*/ 211684 h 1271557"/>
              <a:gd name="connsiteX3" fmla="*/ 1154420 w 1248311"/>
              <a:gd name="connsiteY3" fmla="*/ 959829 h 1271557"/>
              <a:gd name="connsiteX0" fmla="*/ 94547 w 1203150"/>
              <a:gd name="connsiteY0" fmla="*/ 1271557 h 1271557"/>
              <a:gd name="connsiteX1" fmla="*/ 104938 w 1203150"/>
              <a:gd name="connsiteY1" fmla="*/ 76602 h 1271557"/>
              <a:gd name="connsiteX2" fmla="*/ 1159616 w 1203150"/>
              <a:gd name="connsiteY2" fmla="*/ 211684 h 1271557"/>
              <a:gd name="connsiteX3" fmla="*/ 1154420 w 1203150"/>
              <a:gd name="connsiteY3" fmla="*/ 959829 h 1271557"/>
              <a:gd name="connsiteX0" fmla="*/ 118011 w 1542082"/>
              <a:gd name="connsiteY0" fmla="*/ 1281574 h 1281574"/>
              <a:gd name="connsiteX1" fmla="*/ 128402 w 1542082"/>
              <a:gd name="connsiteY1" fmla="*/ 86619 h 1281574"/>
              <a:gd name="connsiteX2" fmla="*/ 1515589 w 1542082"/>
              <a:gd name="connsiteY2" fmla="*/ 190529 h 1281574"/>
              <a:gd name="connsiteX3" fmla="*/ 1177884 w 1542082"/>
              <a:gd name="connsiteY3" fmla="*/ 969846 h 1281574"/>
            </a:gdLst>
            <a:ahLst/>
            <a:cxnLst>
              <a:cxn ang="0">
                <a:pos x="connsiteX0" y="connsiteY0"/>
              </a:cxn>
              <a:cxn ang="0">
                <a:pos x="connsiteX1" y="connsiteY1"/>
              </a:cxn>
              <a:cxn ang="0">
                <a:pos x="connsiteX2" y="connsiteY2"/>
              </a:cxn>
              <a:cxn ang="0">
                <a:pos x="connsiteX3" y="connsiteY3"/>
              </a:cxn>
            </a:cxnLst>
            <a:rect l="l" t="t" r="r" b="b"/>
            <a:pathLst>
              <a:path w="1542082" h="1281574">
                <a:moveTo>
                  <a:pt x="118011" y="1281574"/>
                </a:moveTo>
                <a:cubicBezTo>
                  <a:pt x="34450" y="772419"/>
                  <a:pt x="-104528" y="268460"/>
                  <a:pt x="128402" y="86619"/>
                </a:cubicBezTo>
                <a:cubicBezTo>
                  <a:pt x="361332" y="-95222"/>
                  <a:pt x="1340675" y="43325"/>
                  <a:pt x="1515589" y="190529"/>
                </a:cubicBezTo>
                <a:cubicBezTo>
                  <a:pt x="1690503" y="337734"/>
                  <a:pt x="932832" y="626946"/>
                  <a:pt x="1177884" y="969846"/>
                </a:cubicBezTo>
              </a:path>
            </a:pathLst>
          </a:custGeom>
          <a:noFill/>
          <a:ln w="38100" cap="flat" cmpd="sng" algn="ctr">
            <a:solidFill>
              <a:schemeClr val="tx1"/>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6086270" y="1729989"/>
            <a:ext cx="791149" cy="570345"/>
          </a:xfrm>
          <a:prstGeom prst="roundRect">
            <a:avLst>
              <a:gd name="adj" fmla="val 6270"/>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067" b="0" i="0" u="none" strike="noStrike" kern="0" cap="none" spc="0" normalizeH="0" baseline="0" noProof="0" dirty="0">
                <a:ln>
                  <a:noFill/>
                </a:ln>
                <a:solidFill>
                  <a:srgbClr val="000000"/>
                </a:solidFill>
                <a:effectLst/>
                <a:uLnTx/>
                <a:uFillTx/>
                <a:latin typeface="Calibri"/>
                <a:cs typeface="Arial Unicode MS" pitchFamily="34" charset="-128"/>
              </a:rPr>
              <a:t>service</a:t>
            </a:r>
          </a:p>
        </p:txBody>
      </p:sp>
      <p:sp>
        <p:nvSpPr>
          <p:cNvPr id="2" name="Title 1"/>
          <p:cNvSpPr>
            <a:spLocks noGrp="1"/>
          </p:cNvSpPr>
          <p:nvPr>
            <p:ph type="title"/>
          </p:nvPr>
        </p:nvSpPr>
        <p:spPr/>
        <p:txBody>
          <a:bodyPr/>
          <a:lstStyle/>
          <a:p>
            <a:r>
              <a:rPr lang="en-GB" dirty="0"/>
              <a:t>INSIDE </a:t>
            </a:r>
          </a:p>
        </p:txBody>
      </p:sp>
      <p:sp>
        <p:nvSpPr>
          <p:cNvPr id="6" name="Oval 5"/>
          <p:cNvSpPr/>
          <p:nvPr/>
        </p:nvSpPr>
        <p:spPr>
          <a:xfrm>
            <a:off x="5781020" y="1778960"/>
            <a:ext cx="472403" cy="472403"/>
          </a:xfrm>
          <a:prstGeom prst="ellipse">
            <a:avLst/>
          </a:prstGeom>
          <a:solidFill>
            <a:schemeClr val="bg2"/>
          </a:solidFill>
          <a:ln w="3175"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600" b="0" i="0" u="none" strike="noStrike" kern="0" cap="none" spc="0" normalizeH="0" baseline="0" noProof="0" dirty="0">
              <a:ln>
                <a:noFill/>
              </a:ln>
              <a:solidFill>
                <a:schemeClr val="accent3"/>
              </a:solidFill>
              <a:effectLst/>
              <a:uLnTx/>
              <a:uFillTx/>
              <a:latin typeface="Calibri"/>
              <a:cs typeface="Arial Unicode MS" pitchFamily="34" charset="-128"/>
            </a:endParaRPr>
          </a:p>
        </p:txBody>
      </p:sp>
      <p:sp>
        <p:nvSpPr>
          <p:cNvPr id="9" name="Rounded Rectangle 8"/>
          <p:cNvSpPr/>
          <p:nvPr/>
        </p:nvSpPr>
        <p:spPr>
          <a:xfrm>
            <a:off x="7482354" y="1725900"/>
            <a:ext cx="791149" cy="570345"/>
          </a:xfrm>
          <a:prstGeom prst="roundRect">
            <a:avLst>
              <a:gd name="adj" fmla="val 6270"/>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067" b="0" i="0" u="none" strike="noStrike" kern="0" cap="none" spc="0" normalizeH="0" baseline="0" noProof="0" dirty="0">
                <a:ln>
                  <a:noFill/>
                </a:ln>
                <a:solidFill>
                  <a:sysClr val="windowText" lastClr="000000"/>
                </a:solidFill>
                <a:effectLst/>
                <a:uLnTx/>
                <a:uFillTx/>
                <a:cs typeface="Arial Unicode MS" pitchFamily="34" charset="-128"/>
              </a:rPr>
              <a:t>service</a:t>
            </a:r>
            <a:endParaRPr kumimoji="0" lang="en-GB" sz="1067" b="0" i="0" u="none" strike="noStrike" kern="0" cap="none" spc="0" normalizeH="0" baseline="0" noProof="0" dirty="0">
              <a:ln>
                <a:noFill/>
              </a:ln>
              <a:solidFill>
                <a:schemeClr val="bg1"/>
              </a:solidFill>
              <a:effectLst/>
              <a:uLnTx/>
              <a:uFillTx/>
              <a:latin typeface="Calibri"/>
              <a:cs typeface="Arial Unicode MS" pitchFamily="34" charset="-128"/>
            </a:endParaRPr>
          </a:p>
        </p:txBody>
      </p:sp>
      <p:sp>
        <p:nvSpPr>
          <p:cNvPr id="10" name="Oval 9"/>
          <p:cNvSpPr/>
          <p:nvPr/>
        </p:nvSpPr>
        <p:spPr>
          <a:xfrm>
            <a:off x="7182668" y="1774871"/>
            <a:ext cx="472403" cy="472403"/>
          </a:xfrm>
          <a:prstGeom prst="ellipse">
            <a:avLst/>
          </a:prstGeom>
          <a:solidFill>
            <a:schemeClr val="bg2"/>
          </a:solidFill>
          <a:ln w="3175"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600" b="0" i="0" u="none" strike="noStrike" kern="0" cap="none" spc="0" normalizeH="0" baseline="0" noProof="0" dirty="0">
              <a:ln>
                <a:noFill/>
              </a:ln>
              <a:solidFill>
                <a:schemeClr val="accent3"/>
              </a:solidFill>
              <a:effectLst/>
              <a:uLnTx/>
              <a:uFillTx/>
              <a:latin typeface="Calibri"/>
              <a:cs typeface="Arial Unicode MS" pitchFamily="34" charset="-128"/>
            </a:endParaRPr>
          </a:p>
        </p:txBody>
      </p:sp>
      <p:sp>
        <p:nvSpPr>
          <p:cNvPr id="11" name="Rounded Rectangle 10"/>
          <p:cNvSpPr/>
          <p:nvPr/>
        </p:nvSpPr>
        <p:spPr>
          <a:xfrm>
            <a:off x="7482354" y="2824206"/>
            <a:ext cx="791149" cy="570345"/>
          </a:xfrm>
          <a:prstGeom prst="roundRect">
            <a:avLst>
              <a:gd name="adj" fmla="val 6270"/>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067" b="0" i="0" u="none" strike="noStrike" kern="0" cap="none" spc="0" normalizeH="0" baseline="0" noProof="0" dirty="0">
                <a:ln>
                  <a:noFill/>
                </a:ln>
                <a:solidFill>
                  <a:sysClr val="windowText" lastClr="000000"/>
                </a:solidFill>
                <a:effectLst/>
                <a:uLnTx/>
                <a:uFillTx/>
                <a:cs typeface="Arial Unicode MS" pitchFamily="34" charset="-128"/>
              </a:rPr>
              <a:t>service</a:t>
            </a:r>
            <a:endParaRPr kumimoji="0" lang="en-GB" sz="1067" b="0" i="0" u="none" strike="noStrike" kern="0" cap="none" spc="0" normalizeH="0" baseline="0" noProof="0" dirty="0">
              <a:ln>
                <a:noFill/>
              </a:ln>
              <a:solidFill>
                <a:schemeClr val="bg1"/>
              </a:solidFill>
              <a:effectLst/>
              <a:uLnTx/>
              <a:uFillTx/>
              <a:latin typeface="Calibri"/>
              <a:cs typeface="Arial Unicode MS" pitchFamily="34" charset="-128"/>
            </a:endParaRPr>
          </a:p>
        </p:txBody>
      </p:sp>
      <p:sp>
        <p:nvSpPr>
          <p:cNvPr id="12" name="Oval 11"/>
          <p:cNvSpPr/>
          <p:nvPr/>
        </p:nvSpPr>
        <p:spPr>
          <a:xfrm>
            <a:off x="7182668" y="2873177"/>
            <a:ext cx="472403" cy="472403"/>
          </a:xfrm>
          <a:prstGeom prst="ellipse">
            <a:avLst/>
          </a:prstGeom>
          <a:solidFill>
            <a:schemeClr val="bg2"/>
          </a:solidFill>
          <a:ln w="3175"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600" b="0" i="0" u="none" strike="noStrike" kern="0" cap="none" spc="0" normalizeH="0" baseline="0" noProof="0" dirty="0">
              <a:ln>
                <a:noFill/>
              </a:ln>
              <a:solidFill>
                <a:schemeClr val="accent3"/>
              </a:solidFill>
              <a:effectLst/>
              <a:uLnTx/>
              <a:uFillTx/>
              <a:latin typeface="Calibri"/>
              <a:cs typeface="Arial Unicode MS" pitchFamily="34" charset="-128"/>
            </a:endParaRPr>
          </a:p>
        </p:txBody>
      </p:sp>
      <p:sp>
        <p:nvSpPr>
          <p:cNvPr id="13" name="Rounded Rectangle 12"/>
          <p:cNvSpPr/>
          <p:nvPr/>
        </p:nvSpPr>
        <p:spPr>
          <a:xfrm>
            <a:off x="7482354" y="3902313"/>
            <a:ext cx="791149" cy="570345"/>
          </a:xfrm>
          <a:prstGeom prst="roundRect">
            <a:avLst>
              <a:gd name="adj" fmla="val 6270"/>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067" b="0" i="0" u="none" strike="noStrike" kern="0" cap="none" spc="0" normalizeH="0" baseline="0" noProof="0" dirty="0">
                <a:ln>
                  <a:noFill/>
                </a:ln>
                <a:solidFill>
                  <a:sysClr val="windowText" lastClr="000000"/>
                </a:solidFill>
                <a:effectLst/>
                <a:uLnTx/>
                <a:uFillTx/>
                <a:cs typeface="Arial Unicode MS" pitchFamily="34" charset="-128"/>
              </a:rPr>
              <a:t>service</a:t>
            </a:r>
            <a:endParaRPr kumimoji="0" lang="en-GB" sz="1067" b="0" i="0" u="none" strike="noStrike" kern="0" cap="none" spc="0" normalizeH="0" baseline="0" noProof="0" dirty="0">
              <a:ln>
                <a:noFill/>
              </a:ln>
              <a:solidFill>
                <a:schemeClr val="bg1"/>
              </a:solidFill>
              <a:effectLst/>
              <a:uLnTx/>
              <a:uFillTx/>
              <a:latin typeface="Calibri"/>
              <a:cs typeface="Arial Unicode MS" pitchFamily="34" charset="-128"/>
            </a:endParaRPr>
          </a:p>
        </p:txBody>
      </p:sp>
      <p:sp>
        <p:nvSpPr>
          <p:cNvPr id="14" name="Oval 13"/>
          <p:cNvSpPr/>
          <p:nvPr/>
        </p:nvSpPr>
        <p:spPr>
          <a:xfrm>
            <a:off x="7182668" y="3951284"/>
            <a:ext cx="472403" cy="472403"/>
          </a:xfrm>
          <a:prstGeom prst="ellipse">
            <a:avLst/>
          </a:prstGeom>
          <a:solidFill>
            <a:schemeClr val="bg2"/>
          </a:solidFill>
          <a:ln w="3175"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600" b="0" i="0" u="none" strike="noStrike" kern="0" cap="none" spc="0" normalizeH="0" baseline="0" noProof="0" dirty="0">
              <a:ln>
                <a:noFill/>
              </a:ln>
              <a:solidFill>
                <a:schemeClr val="accent3"/>
              </a:solidFill>
              <a:effectLst/>
              <a:uLnTx/>
              <a:uFillTx/>
              <a:latin typeface="Calibri"/>
              <a:cs typeface="Arial Unicode MS" pitchFamily="34" charset="-128"/>
            </a:endParaRPr>
          </a:p>
        </p:txBody>
      </p:sp>
      <p:sp>
        <p:nvSpPr>
          <p:cNvPr id="15" name="Rounded Rectangle 14"/>
          <p:cNvSpPr/>
          <p:nvPr/>
        </p:nvSpPr>
        <p:spPr>
          <a:xfrm>
            <a:off x="9183659" y="1725899"/>
            <a:ext cx="791149" cy="2381975"/>
          </a:xfrm>
          <a:prstGeom prst="roundRect">
            <a:avLst>
              <a:gd name="adj" fmla="val 6270"/>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333" b="0" i="0" u="none" strike="noStrike" kern="0" cap="none" spc="0" normalizeH="0" baseline="0" noProof="0" dirty="0">
                <a:ln>
                  <a:noFill/>
                </a:ln>
                <a:solidFill>
                  <a:sysClr val="windowText" lastClr="000000"/>
                </a:solidFill>
                <a:effectLst/>
                <a:uLnTx/>
                <a:uFillTx/>
                <a:latin typeface="Calibri"/>
                <a:cs typeface="Arial Unicode MS" pitchFamily="34" charset="-128"/>
              </a:rPr>
              <a:t>Legacy</a:t>
            </a:r>
          </a:p>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333" b="0" i="0" u="none" strike="noStrike" kern="0" cap="none" spc="0" normalizeH="0" baseline="0" noProof="0" dirty="0">
                <a:ln>
                  <a:noFill/>
                </a:ln>
                <a:solidFill>
                  <a:sysClr val="windowText" lastClr="000000"/>
                </a:solidFill>
                <a:effectLst/>
                <a:uLnTx/>
                <a:uFillTx/>
                <a:latin typeface="Calibri"/>
                <a:cs typeface="Arial Unicode MS" pitchFamily="34" charset="-128"/>
              </a:rPr>
              <a:t>System</a:t>
            </a: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333"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333"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333"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Calibri"/>
              <a:cs typeface="Arial Unicode MS" pitchFamily="34" charset="-128"/>
            </a:endParaRPr>
          </a:p>
        </p:txBody>
      </p:sp>
      <p:sp>
        <p:nvSpPr>
          <p:cNvPr id="3" name="Rectangle 2"/>
          <p:cNvSpPr/>
          <p:nvPr/>
        </p:nvSpPr>
        <p:spPr>
          <a:xfrm>
            <a:off x="4551234" y="3339138"/>
            <a:ext cx="1683327" cy="792933"/>
          </a:xfrm>
          <a:prstGeom prst="rect">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600" b="0" i="0" u="none" strike="noStrike" kern="0" cap="none" spc="0" normalizeH="0" baseline="0" noProof="0" dirty="0">
                <a:ln>
                  <a:noFill/>
                </a:ln>
                <a:solidFill>
                  <a:srgbClr val="000000"/>
                </a:solidFill>
                <a:effectLst/>
                <a:uLnTx/>
                <a:uFillTx/>
                <a:latin typeface="Calibri"/>
                <a:cs typeface="Arial Unicode MS" pitchFamily="34" charset="-128"/>
              </a:rPr>
              <a:t>gateway</a:t>
            </a:r>
          </a:p>
        </p:txBody>
      </p:sp>
      <p:sp>
        <p:nvSpPr>
          <p:cNvPr id="17" name="Oval 16"/>
          <p:cNvSpPr/>
          <p:nvPr/>
        </p:nvSpPr>
        <p:spPr>
          <a:xfrm>
            <a:off x="8947457" y="2680684"/>
            <a:ext cx="472403" cy="472403"/>
          </a:xfrm>
          <a:prstGeom prst="ellipse">
            <a:avLst/>
          </a:prstGeom>
          <a:solidFill>
            <a:schemeClr val="bg2"/>
          </a:solidFill>
          <a:ln w="3175"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600" b="0" i="0" u="none" strike="noStrike" kern="0" cap="none" spc="0" normalizeH="0" baseline="0" noProof="0" dirty="0">
              <a:ln>
                <a:noFill/>
              </a:ln>
              <a:solidFill>
                <a:schemeClr val="accent3"/>
              </a:solidFill>
              <a:effectLst/>
              <a:uLnTx/>
              <a:uFillTx/>
              <a:latin typeface="Calibri"/>
              <a:cs typeface="Arial Unicode MS" pitchFamily="34" charset="-128"/>
            </a:endParaRPr>
          </a:p>
        </p:txBody>
      </p:sp>
      <p:sp>
        <p:nvSpPr>
          <p:cNvPr id="5" name="Oval 4"/>
          <p:cNvSpPr/>
          <p:nvPr/>
        </p:nvSpPr>
        <p:spPr>
          <a:xfrm>
            <a:off x="3906983" y="3300845"/>
            <a:ext cx="955963" cy="955963"/>
          </a:xfrm>
          <a:prstGeom prst="ellipse">
            <a:avLst/>
          </a:prstGeom>
          <a:solidFill>
            <a:schemeClr val="bg2"/>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600" b="0" i="0" u="none" strike="noStrike" kern="0" cap="none" spc="0" normalizeH="0" baseline="0" noProof="0" dirty="0">
                <a:ln>
                  <a:noFill/>
                </a:ln>
                <a:solidFill>
                  <a:srgbClr val="000000"/>
                </a:solidFill>
                <a:effectLst/>
                <a:uLnTx/>
                <a:uFillTx/>
                <a:latin typeface="Calibri"/>
                <a:cs typeface="Arial Unicode MS" pitchFamily="34" charset="-128"/>
              </a:rPr>
              <a:t>API</a:t>
            </a:r>
          </a:p>
        </p:txBody>
      </p:sp>
      <p:sp>
        <p:nvSpPr>
          <p:cNvPr id="18" name="Rounded Rectangle 17"/>
          <p:cNvSpPr/>
          <p:nvPr/>
        </p:nvSpPr>
        <p:spPr>
          <a:xfrm>
            <a:off x="7482354" y="4942945"/>
            <a:ext cx="791149" cy="570345"/>
          </a:xfrm>
          <a:prstGeom prst="roundRect">
            <a:avLst>
              <a:gd name="adj" fmla="val 6270"/>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067" b="0" i="0" u="none" strike="noStrike" kern="0" cap="none" spc="0" normalizeH="0" baseline="0" noProof="0" dirty="0">
                <a:ln>
                  <a:noFill/>
                </a:ln>
                <a:solidFill>
                  <a:sysClr val="windowText" lastClr="000000"/>
                </a:solidFill>
                <a:effectLst/>
                <a:uLnTx/>
                <a:uFillTx/>
                <a:cs typeface="Arial Unicode MS" pitchFamily="34" charset="-128"/>
              </a:rPr>
              <a:t>service</a:t>
            </a:r>
            <a:endParaRPr kumimoji="0" lang="en-GB" sz="1067" b="0" i="0" u="none" strike="noStrike" kern="0" cap="none" spc="0" normalizeH="0" baseline="0" noProof="0" dirty="0">
              <a:ln>
                <a:noFill/>
              </a:ln>
              <a:solidFill>
                <a:schemeClr val="bg1"/>
              </a:solidFill>
              <a:effectLst/>
              <a:uLnTx/>
              <a:uFillTx/>
              <a:latin typeface="Calibri"/>
              <a:cs typeface="Arial Unicode MS" pitchFamily="34" charset="-128"/>
            </a:endParaRPr>
          </a:p>
        </p:txBody>
      </p:sp>
      <p:sp>
        <p:nvSpPr>
          <p:cNvPr id="19" name="Oval 18"/>
          <p:cNvSpPr/>
          <p:nvPr/>
        </p:nvSpPr>
        <p:spPr>
          <a:xfrm>
            <a:off x="7182668" y="4991916"/>
            <a:ext cx="472403" cy="472403"/>
          </a:xfrm>
          <a:prstGeom prst="ellipse">
            <a:avLst/>
          </a:prstGeom>
          <a:solidFill>
            <a:schemeClr val="bg2"/>
          </a:solidFill>
          <a:ln w="3175"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600" b="0" i="0" u="none" strike="noStrike" kern="0" cap="none" spc="0" normalizeH="0" baseline="0" noProof="0" dirty="0">
              <a:ln>
                <a:noFill/>
              </a:ln>
              <a:solidFill>
                <a:schemeClr val="accent3"/>
              </a:solidFill>
              <a:effectLst/>
              <a:uLnTx/>
              <a:uFillTx/>
              <a:latin typeface="Calibri"/>
              <a:cs typeface="Arial Unicode MS" pitchFamily="34" charset="-128"/>
            </a:endParaRPr>
          </a:p>
        </p:txBody>
      </p:sp>
      <p:sp>
        <p:nvSpPr>
          <p:cNvPr id="20" name="Rounded Rectangle 19"/>
          <p:cNvSpPr/>
          <p:nvPr/>
        </p:nvSpPr>
        <p:spPr>
          <a:xfrm>
            <a:off x="6091834" y="5005193"/>
            <a:ext cx="791149" cy="570345"/>
          </a:xfrm>
          <a:prstGeom prst="roundRect">
            <a:avLst>
              <a:gd name="adj" fmla="val 6270"/>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067" b="0" i="0" u="none" strike="noStrike" kern="0" cap="none" spc="0" normalizeH="0" baseline="0" noProof="0" dirty="0">
                <a:ln>
                  <a:noFill/>
                </a:ln>
                <a:solidFill>
                  <a:sysClr val="windowText" lastClr="000000"/>
                </a:solidFill>
                <a:effectLst/>
                <a:uLnTx/>
                <a:uFillTx/>
                <a:cs typeface="Arial Unicode MS" pitchFamily="34" charset="-128"/>
              </a:rPr>
              <a:t>service</a:t>
            </a:r>
            <a:endParaRPr kumimoji="0" lang="en-GB" sz="1067" b="0" i="0" u="none" strike="noStrike" kern="0" cap="none" spc="0" normalizeH="0" baseline="0" noProof="0" dirty="0">
              <a:ln>
                <a:noFill/>
              </a:ln>
              <a:solidFill>
                <a:schemeClr val="bg1"/>
              </a:solidFill>
              <a:effectLst/>
              <a:uLnTx/>
              <a:uFillTx/>
              <a:latin typeface="Calibri"/>
              <a:cs typeface="Arial Unicode MS" pitchFamily="34" charset="-128"/>
            </a:endParaRPr>
          </a:p>
        </p:txBody>
      </p:sp>
      <p:sp>
        <p:nvSpPr>
          <p:cNvPr id="21" name="Oval 20"/>
          <p:cNvSpPr/>
          <p:nvPr/>
        </p:nvSpPr>
        <p:spPr>
          <a:xfrm>
            <a:off x="5792148" y="5054164"/>
            <a:ext cx="472403" cy="472403"/>
          </a:xfrm>
          <a:prstGeom prst="ellipse">
            <a:avLst/>
          </a:prstGeom>
          <a:solidFill>
            <a:schemeClr val="bg2"/>
          </a:solidFill>
          <a:ln w="3175"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600" b="0" i="0" u="none" strike="noStrike" kern="0" cap="none" spc="0" normalizeH="0" baseline="0" noProof="0" dirty="0">
              <a:ln>
                <a:noFill/>
              </a:ln>
              <a:solidFill>
                <a:schemeClr val="accent3"/>
              </a:solidFill>
              <a:effectLst/>
              <a:uLnTx/>
              <a:uFillTx/>
              <a:latin typeface="Calibri"/>
              <a:cs typeface="Arial Unicode MS" pitchFamily="34" charset="-128"/>
            </a:endParaRPr>
          </a:p>
        </p:txBody>
      </p:sp>
      <p:sp>
        <p:nvSpPr>
          <p:cNvPr id="29" name="Rounded Rectangle 28"/>
          <p:cNvSpPr/>
          <p:nvPr/>
        </p:nvSpPr>
        <p:spPr>
          <a:xfrm>
            <a:off x="9179415" y="4586862"/>
            <a:ext cx="791149" cy="1027812"/>
          </a:xfrm>
          <a:prstGeom prst="roundRect">
            <a:avLst>
              <a:gd name="adj" fmla="val 6270"/>
            </a:avLst>
          </a:prstGeom>
          <a:solidFill>
            <a:schemeClr val="bg1"/>
          </a:solidFill>
          <a:ln w="38100" cap="flat" cmpd="sng" algn="ctr">
            <a:solidFill>
              <a:schemeClr val="tx1"/>
            </a:solidFill>
            <a:prstDash val="solid"/>
          </a:ln>
          <a:effectLst/>
        </p:spPr>
        <p:txBody>
          <a:bodyPr vert="horz" lIns="121920" tIns="121920" rIns="121920" bIns="121920" rtlCol="0" anchor="ctr"/>
          <a:lstStyle/>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467"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467"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467"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467"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r>
              <a:rPr kumimoji="0" lang="en-GB" sz="1467" b="0" i="0" u="none" strike="noStrike" kern="0" cap="none" spc="0" normalizeH="0" baseline="0" noProof="0" dirty="0">
                <a:ln>
                  <a:noFill/>
                </a:ln>
                <a:solidFill>
                  <a:sysClr val="windowText" lastClr="000000"/>
                </a:solidFill>
                <a:effectLst/>
                <a:uLnTx/>
                <a:uFillTx/>
                <a:latin typeface="Calibri"/>
                <a:cs typeface="Arial Unicode MS" pitchFamily="34" charset="-128"/>
              </a:rPr>
              <a:t>Data</a:t>
            </a: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467"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467"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467" b="0" i="0" u="none" strike="noStrike" kern="0" cap="none" spc="0" normalizeH="0" baseline="0" noProof="0" dirty="0">
              <a:ln>
                <a:noFill/>
              </a:ln>
              <a:solidFill>
                <a:sysClr val="windowText" lastClr="000000"/>
              </a:solidFill>
              <a:effectLst/>
              <a:uLnTx/>
              <a:uFillTx/>
              <a:latin typeface="Calibri"/>
              <a:cs typeface="Arial Unicode MS" pitchFamily="34" charset="-128"/>
            </a:endParaRPr>
          </a:p>
          <a:p>
            <a:pPr marL="0" marR="0" lvl="0" indent="0" algn="ctr" defTabSz="1219170" eaLnBrk="1" fontAlgn="auto" latinLnBrk="0" hangingPunct="1">
              <a:lnSpc>
                <a:spcPts val="2293"/>
              </a:lnSpc>
              <a:spcBef>
                <a:spcPts val="0"/>
              </a:spcBef>
              <a:spcAft>
                <a:spcPts val="0"/>
              </a:spcAft>
              <a:buClr>
                <a:srgbClr val="FFFFFF"/>
              </a:buClr>
              <a:buSzTx/>
              <a:buFontTx/>
              <a:buNone/>
              <a:tabLst/>
              <a:defRPr/>
            </a:pPr>
            <a:endParaRPr kumimoji="0" lang="en-GB" sz="1400" b="0" i="0" u="none" strike="noStrike" kern="0" cap="none" spc="0" normalizeH="0" baseline="0" noProof="0" dirty="0">
              <a:ln>
                <a:noFill/>
              </a:ln>
              <a:solidFill>
                <a:sysClr val="windowText" lastClr="000000"/>
              </a:solidFill>
              <a:effectLst/>
              <a:uLnTx/>
              <a:uFillTx/>
              <a:latin typeface="Calibri"/>
              <a:cs typeface="Arial Unicode MS" pitchFamily="34" charset="-128"/>
            </a:endParaRPr>
          </a:p>
        </p:txBody>
      </p:sp>
      <p:pic>
        <p:nvPicPr>
          <p:cNvPr id="30" name="Picture 29"/>
          <p:cNvPicPr>
            <a:picLocks noChangeAspect="1"/>
          </p:cNvPicPr>
          <p:nvPr/>
        </p:nvPicPr>
        <p:blipFill>
          <a:blip r:embed="rId2">
            <a:duotone>
              <a:schemeClr val="accent2">
                <a:shade val="45000"/>
                <a:satMod val="135000"/>
              </a:schemeClr>
              <a:prstClr val="white"/>
            </a:duotone>
          </a:blip>
          <a:stretch>
            <a:fillRect/>
          </a:stretch>
        </p:blipFill>
        <p:spPr>
          <a:xfrm>
            <a:off x="3487804" y="2793594"/>
            <a:ext cx="959689" cy="718985"/>
          </a:xfrm>
          <a:prstGeom prst="rect">
            <a:avLst/>
          </a:prstGeom>
        </p:spPr>
      </p:pic>
    </p:spTree>
    <p:extLst>
      <p:ext uri="{BB962C8B-B14F-4D97-AF65-F5344CB8AC3E}">
        <p14:creationId xmlns:p14="http://schemas.microsoft.com/office/powerpoint/2010/main" val="273148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79290"/>
            <a:ext cx="8705850" cy="1896567"/>
          </a:xfrm>
        </p:spPr>
        <p:txBody>
          <a:bodyPr/>
          <a:lstStyle/>
          <a:p>
            <a:pPr algn="l"/>
            <a:r>
              <a:rPr lang="en-GB" dirty="0">
                <a:latin typeface="Calibri Light" panose="020F0302020204030204" pitchFamily="34" charset="0"/>
                <a:cs typeface="Calibri Light" panose="020F0302020204030204" pitchFamily="34" charset="0"/>
              </a:rPr>
              <a:t>Speed</a:t>
            </a:r>
            <a:r>
              <a:rPr lang="en-GB" dirty="0">
                <a:solidFill>
                  <a:srgbClr val="C00000"/>
                </a:solidFill>
                <a:latin typeface="Calibri Light" panose="020F0302020204030204" pitchFamily="34" charset="0"/>
                <a:cs typeface="Calibri Light" panose="020F0302020204030204" pitchFamily="34" charset="0"/>
              </a:rPr>
              <a:t> </a:t>
            </a:r>
            <a:r>
              <a:rPr lang="en-GB" dirty="0">
                <a:latin typeface="Calibri Light" panose="020F0302020204030204" pitchFamily="34" charset="0"/>
                <a:cs typeface="Calibri Light" panose="020F0302020204030204" pitchFamily="34" charset="0"/>
              </a:rPr>
              <a:t>and Safety at Scale and in Harmony</a:t>
            </a:r>
          </a:p>
        </p:txBody>
      </p:sp>
      <p:pic>
        <p:nvPicPr>
          <p:cNvPr id="9" name="Picture 8"/>
          <p:cNvPicPr>
            <a:picLocks noChangeAspect="1"/>
          </p:cNvPicPr>
          <p:nvPr/>
        </p:nvPicPr>
        <p:blipFill>
          <a:blip r:embed="rId2"/>
          <a:stretch>
            <a:fillRect/>
          </a:stretch>
        </p:blipFill>
        <p:spPr>
          <a:xfrm>
            <a:off x="10008422" y="91872"/>
            <a:ext cx="2183578" cy="2874728"/>
          </a:xfrm>
          <a:prstGeom prst="rect">
            <a:avLst/>
          </a:prstGeom>
        </p:spPr>
      </p:pic>
      <p:sp>
        <p:nvSpPr>
          <p:cNvPr id="10" name="Title 1"/>
          <p:cNvSpPr txBox="1">
            <a:spLocks/>
          </p:cNvSpPr>
          <p:nvPr/>
        </p:nvSpPr>
        <p:spPr>
          <a:xfrm>
            <a:off x="609600" y="350579"/>
            <a:ext cx="8705850" cy="1896567"/>
          </a:xfrm>
          <a:prstGeom prst="rect">
            <a:avLst/>
          </a:prstGeom>
        </p:spPr>
        <p:txBody>
          <a:bodyPr vert="horz"/>
          <a:lstStyle>
            <a:lvl1pPr algn="ctr" defTabSz="609585" rtl="0" eaLnBrk="1" latinLnBrk="0" hangingPunct="1">
              <a:spcBef>
                <a:spcPct val="0"/>
              </a:spcBef>
              <a:buNone/>
              <a:defRPr sz="5333" kern="1200">
                <a:solidFill>
                  <a:schemeClr val="tx1"/>
                </a:solidFill>
                <a:latin typeface="Gadugi" panose="020B0502040204020203" pitchFamily="34" charset="0"/>
                <a:ea typeface="+mj-ea"/>
                <a:cs typeface="Roboto Thin"/>
              </a:defRPr>
            </a:lvl1pPr>
          </a:lstStyle>
          <a:p>
            <a:pPr algn="l"/>
            <a:r>
              <a:rPr lang="en-GB" b="1" dirty="0">
                <a:solidFill>
                  <a:srgbClr val="7D459A"/>
                </a:solidFill>
                <a:latin typeface="Calibri Light" panose="020F0302020204030204" pitchFamily="34" charset="0"/>
                <a:cs typeface="Calibri Light" panose="020F0302020204030204" pitchFamily="34" charset="0"/>
              </a:rPr>
              <a:t>The </a:t>
            </a:r>
            <a:r>
              <a:rPr lang="en-GB" b="1" dirty="0" err="1">
                <a:solidFill>
                  <a:srgbClr val="7D459A"/>
                </a:solidFill>
                <a:latin typeface="Calibri Light" panose="020F0302020204030204" pitchFamily="34" charset="0"/>
                <a:cs typeface="Calibri Light" panose="020F0302020204030204" pitchFamily="34" charset="0"/>
              </a:rPr>
              <a:t>Microservices</a:t>
            </a:r>
            <a:r>
              <a:rPr lang="en-GB" b="1" dirty="0">
                <a:solidFill>
                  <a:srgbClr val="7D459A"/>
                </a:solidFill>
                <a:latin typeface="Calibri Light" panose="020F0302020204030204" pitchFamily="34" charset="0"/>
                <a:cs typeface="Calibri Light" panose="020F0302020204030204" pitchFamily="34" charset="0"/>
              </a:rPr>
              <a:t> Way:</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667143"/>
            <a:ext cx="8119888" cy="5392939"/>
          </a:xfrm>
          <a:prstGeom prst="rect">
            <a:avLst/>
          </a:prstGeom>
        </p:spPr>
      </p:pic>
    </p:spTree>
    <p:extLst>
      <p:ext uri="{BB962C8B-B14F-4D97-AF65-F5344CB8AC3E}">
        <p14:creationId xmlns:p14="http://schemas.microsoft.com/office/powerpoint/2010/main" val="22144225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80718"/>
            <a:ext cx="10972800" cy="1896567"/>
          </a:xfrm>
        </p:spPr>
        <p:txBody>
          <a:bodyPr/>
          <a:lstStyle/>
          <a:p>
            <a:r>
              <a:rPr lang="en-GB" b="1" dirty="0">
                <a:solidFill>
                  <a:srgbClr val="C00000"/>
                </a:solidFill>
              </a:rPr>
              <a:t>Speed</a:t>
            </a:r>
            <a:r>
              <a:rPr lang="en-GB" dirty="0">
                <a:solidFill>
                  <a:srgbClr val="C00000"/>
                </a:solidFill>
              </a:rPr>
              <a:t> </a:t>
            </a:r>
            <a:r>
              <a:rPr lang="en-GB" dirty="0"/>
              <a:t>and Safety at Scale and in Harmony</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028151" y="3374113"/>
              <a:ext cx="1764000" cy="231840"/>
            </p14:xfrm>
          </p:contentPart>
        </mc:Choice>
        <mc:Fallback xmlns="">
          <p:pic>
            <p:nvPicPr>
              <p:cNvPr id="6" name="Ink 5"/>
              <p:cNvPicPr/>
              <p:nvPr/>
            </p:nvPicPr>
            <p:blipFill>
              <a:blip r:embed="rId3"/>
              <a:stretch>
                <a:fillRect/>
              </a:stretch>
            </p:blipFill>
            <p:spPr>
              <a:xfrm>
                <a:off x="1019513" y="3360095"/>
                <a:ext cx="1786315" cy="25592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165911" y="3357793"/>
              <a:ext cx="2088960" cy="215520"/>
            </p14:xfrm>
          </p:contentPart>
        </mc:Choice>
        <mc:Fallback xmlns="">
          <p:pic>
            <p:nvPicPr>
              <p:cNvPr id="7" name="Ink 6"/>
              <p:cNvPicPr/>
              <p:nvPr/>
            </p:nvPicPr>
            <p:blipFill>
              <a:blip r:embed="rId5"/>
              <a:stretch>
                <a:fillRect/>
              </a:stretch>
            </p:blipFill>
            <p:spPr>
              <a:xfrm>
                <a:off x="1158709" y="3347359"/>
                <a:ext cx="2109126" cy="23602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048311" y="3345313"/>
              <a:ext cx="2112480" cy="151200"/>
            </p14:xfrm>
          </p:contentPart>
        </mc:Choice>
        <mc:Fallback xmlns="">
          <p:pic>
            <p:nvPicPr>
              <p:cNvPr id="8" name="Ink 7"/>
              <p:cNvPicPr/>
              <p:nvPr/>
            </p:nvPicPr>
            <p:blipFill>
              <a:blip r:embed="rId7"/>
              <a:stretch>
                <a:fillRect/>
              </a:stretch>
            </p:blipFill>
            <p:spPr>
              <a:xfrm>
                <a:off x="1041471" y="3333044"/>
                <a:ext cx="2133360" cy="170326"/>
              </a:xfrm>
              <a:prstGeom prst="rect">
                <a:avLst/>
              </a:prstGeom>
            </p:spPr>
          </p:pic>
        </mc:Fallback>
      </mc:AlternateContent>
    </p:spTree>
    <p:extLst>
      <p:ext uri="{BB962C8B-B14F-4D97-AF65-F5344CB8AC3E}">
        <p14:creationId xmlns:p14="http://schemas.microsoft.com/office/powerpoint/2010/main" val="7177543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698" y="2654811"/>
            <a:ext cx="3460260" cy="158395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97113">
            <a:off x="955714" y="2620498"/>
            <a:ext cx="2955487" cy="1570548"/>
          </a:xfrm>
          <a:prstGeom prst="rect">
            <a:avLst/>
          </a:prstGeom>
        </p:spPr>
      </p:pic>
      <p:sp>
        <p:nvSpPr>
          <p:cNvPr id="2" name="Title 1"/>
          <p:cNvSpPr>
            <a:spLocks noGrp="1"/>
          </p:cNvSpPr>
          <p:nvPr>
            <p:ph type="title"/>
          </p:nvPr>
        </p:nvSpPr>
        <p:spPr/>
        <p:txBody>
          <a:bodyPr/>
          <a:lstStyle/>
          <a:p>
            <a:r>
              <a:rPr lang="en-GB" sz="4800" dirty="0"/>
              <a:t>We Want Change and We Want it Now </a:t>
            </a:r>
          </a:p>
        </p:txBody>
      </p:sp>
      <p:sp>
        <p:nvSpPr>
          <p:cNvPr id="3" name="TextBox 2"/>
          <p:cNvSpPr txBox="1"/>
          <p:nvPr/>
        </p:nvSpPr>
        <p:spPr>
          <a:xfrm>
            <a:off x="1186469" y="3201041"/>
            <a:ext cx="5310475" cy="461665"/>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Business Models</a:t>
            </a:r>
          </a:p>
        </p:txBody>
      </p:sp>
      <p:sp>
        <p:nvSpPr>
          <p:cNvPr id="4" name="TextBox 3"/>
          <p:cNvSpPr txBox="1"/>
          <p:nvPr/>
        </p:nvSpPr>
        <p:spPr>
          <a:xfrm>
            <a:off x="3530771" y="3201041"/>
            <a:ext cx="5310475" cy="461665"/>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Products</a:t>
            </a:r>
          </a:p>
        </p:txBody>
      </p:sp>
      <p:sp>
        <p:nvSpPr>
          <p:cNvPr id="5" name="TextBox 4"/>
          <p:cNvSpPr txBox="1"/>
          <p:nvPr/>
        </p:nvSpPr>
        <p:spPr>
          <a:xfrm>
            <a:off x="9104449" y="3168314"/>
            <a:ext cx="5310475" cy="461665"/>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Experiences</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4499" y="2746221"/>
            <a:ext cx="2760501" cy="1410715"/>
          </a:xfrm>
          <a:prstGeom prst="rect">
            <a:avLst/>
          </a:prstGeom>
        </p:spPr>
      </p:pic>
    </p:spTree>
    <p:extLst>
      <p:ext uri="{BB962C8B-B14F-4D97-AF65-F5344CB8AC3E}">
        <p14:creationId xmlns:p14="http://schemas.microsoft.com/office/powerpoint/2010/main" val="20678410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dirty="0"/>
              <a:t>What Would Amazon Do?</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853" y="3803171"/>
            <a:ext cx="5514859" cy="29667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5470" y="4936526"/>
            <a:ext cx="2239268" cy="69900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0690" y="1720339"/>
            <a:ext cx="3460260" cy="158395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97113">
            <a:off x="865706" y="1686026"/>
            <a:ext cx="2955487" cy="1570548"/>
          </a:xfrm>
          <a:prstGeom prst="rect">
            <a:avLst/>
          </a:prstGeom>
        </p:spPr>
      </p:pic>
      <p:sp>
        <p:nvSpPr>
          <p:cNvPr id="14" name="TextBox 13"/>
          <p:cNvSpPr txBox="1"/>
          <p:nvPr/>
        </p:nvSpPr>
        <p:spPr>
          <a:xfrm>
            <a:off x="1096461" y="2266569"/>
            <a:ext cx="5310475" cy="461665"/>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Business Models</a:t>
            </a:r>
          </a:p>
        </p:txBody>
      </p:sp>
      <p:sp>
        <p:nvSpPr>
          <p:cNvPr id="15" name="TextBox 14"/>
          <p:cNvSpPr txBox="1"/>
          <p:nvPr/>
        </p:nvSpPr>
        <p:spPr>
          <a:xfrm>
            <a:off x="3440763" y="2266569"/>
            <a:ext cx="5310475" cy="461665"/>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Products</a:t>
            </a:r>
          </a:p>
        </p:txBody>
      </p:sp>
      <p:sp>
        <p:nvSpPr>
          <p:cNvPr id="16" name="TextBox 15"/>
          <p:cNvSpPr txBox="1"/>
          <p:nvPr/>
        </p:nvSpPr>
        <p:spPr>
          <a:xfrm>
            <a:off x="9014441" y="2233842"/>
            <a:ext cx="5310475" cy="461665"/>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Experiences</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4491" y="1811749"/>
            <a:ext cx="2760501" cy="1410715"/>
          </a:xfrm>
          <a:prstGeom prst="rect">
            <a:avLst/>
          </a:prstGeom>
        </p:spPr>
      </p:pic>
    </p:spTree>
    <p:extLst>
      <p:ext uri="{BB962C8B-B14F-4D97-AF65-F5344CB8AC3E}">
        <p14:creationId xmlns:p14="http://schemas.microsoft.com/office/powerpoint/2010/main" val="30991769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962" y="1712705"/>
            <a:ext cx="1784239" cy="911809"/>
          </a:xfrm>
          <a:prstGeom prst="rect">
            <a:avLst/>
          </a:prstGeom>
        </p:spPr>
      </p:pic>
      <p:sp>
        <p:nvSpPr>
          <p:cNvPr id="6" name="TextBox 5"/>
          <p:cNvSpPr txBox="1"/>
          <p:nvPr/>
        </p:nvSpPr>
        <p:spPr>
          <a:xfrm>
            <a:off x="1186471" y="3886082"/>
            <a:ext cx="5310475" cy="461665"/>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Applications</a:t>
            </a:r>
          </a:p>
        </p:txBody>
      </p:sp>
      <p:sp>
        <p:nvSpPr>
          <p:cNvPr id="7" name="TextBox 6"/>
          <p:cNvSpPr txBox="1"/>
          <p:nvPr/>
        </p:nvSpPr>
        <p:spPr>
          <a:xfrm>
            <a:off x="3530772" y="3886082"/>
            <a:ext cx="5310475" cy="461665"/>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Data Models</a:t>
            </a:r>
          </a:p>
        </p:txBody>
      </p:sp>
      <p:sp>
        <p:nvSpPr>
          <p:cNvPr id="8" name="TextBox 7"/>
          <p:cNvSpPr txBox="1"/>
          <p:nvPr/>
        </p:nvSpPr>
        <p:spPr>
          <a:xfrm>
            <a:off x="8998076" y="3886082"/>
            <a:ext cx="5310475" cy="461665"/>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Architecture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635" y="1675804"/>
            <a:ext cx="2236525" cy="102378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97113">
            <a:off x="2915311" y="1577764"/>
            <a:ext cx="1910267" cy="1015117"/>
          </a:xfrm>
          <a:prstGeom prst="rect">
            <a:avLst/>
          </a:prstGeom>
        </p:spPr>
      </p:pic>
      <p:sp>
        <p:nvSpPr>
          <p:cNvPr id="11" name="TextBox 10"/>
          <p:cNvSpPr txBox="1"/>
          <p:nvPr/>
        </p:nvSpPr>
        <p:spPr>
          <a:xfrm>
            <a:off x="3064547" y="1955110"/>
            <a:ext cx="3432400" cy="318100"/>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467"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Business Models</a:t>
            </a:r>
          </a:p>
        </p:txBody>
      </p:sp>
      <p:sp>
        <p:nvSpPr>
          <p:cNvPr id="12" name="TextBox 11"/>
          <p:cNvSpPr txBox="1"/>
          <p:nvPr/>
        </p:nvSpPr>
        <p:spPr>
          <a:xfrm>
            <a:off x="4454395" y="1999670"/>
            <a:ext cx="3432400" cy="318100"/>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1467"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Products</a:t>
            </a:r>
          </a:p>
        </p:txBody>
      </p:sp>
      <p:sp>
        <p:nvSpPr>
          <p:cNvPr id="13" name="TextBox 12"/>
          <p:cNvSpPr txBox="1"/>
          <p:nvPr/>
        </p:nvSpPr>
        <p:spPr>
          <a:xfrm>
            <a:off x="6849720" y="1981222"/>
            <a:ext cx="3432400" cy="318100"/>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1467"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Experiences</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7563" y="3379630"/>
            <a:ext cx="3122109" cy="1479385"/>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685" y="3379629"/>
            <a:ext cx="3027305" cy="1849755"/>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41246" y="3481272"/>
            <a:ext cx="2649733" cy="1276099"/>
          </a:xfrm>
          <a:prstGeom prst="rect">
            <a:avLst/>
          </a:prstGeom>
        </p:spPr>
      </p:pic>
      <p:sp>
        <p:nvSpPr>
          <p:cNvPr id="22" name="Title 21"/>
          <p:cNvSpPr>
            <a:spLocks noGrp="1"/>
          </p:cNvSpPr>
          <p:nvPr>
            <p:ph type="title"/>
          </p:nvPr>
        </p:nvSpPr>
        <p:spPr/>
        <p:txBody>
          <a:bodyPr/>
          <a:lstStyle/>
          <a:p>
            <a:endParaRPr lang="en-GB"/>
          </a:p>
        </p:txBody>
      </p:sp>
    </p:spTree>
    <p:extLst>
      <p:ext uri="{BB962C8B-B14F-4D97-AF65-F5344CB8AC3E}">
        <p14:creationId xmlns:p14="http://schemas.microsoft.com/office/powerpoint/2010/main" val="13971381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387" y="2508634"/>
            <a:ext cx="5310475" cy="461665"/>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Applications</a:t>
            </a:r>
          </a:p>
        </p:txBody>
      </p:sp>
      <p:sp>
        <p:nvSpPr>
          <p:cNvPr id="7" name="TextBox 6"/>
          <p:cNvSpPr txBox="1"/>
          <p:nvPr/>
        </p:nvSpPr>
        <p:spPr>
          <a:xfrm>
            <a:off x="3451688" y="2508634"/>
            <a:ext cx="5310475" cy="461665"/>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Data Models</a:t>
            </a:r>
          </a:p>
        </p:txBody>
      </p:sp>
      <p:sp>
        <p:nvSpPr>
          <p:cNvPr id="8" name="TextBox 7"/>
          <p:cNvSpPr txBox="1"/>
          <p:nvPr/>
        </p:nvSpPr>
        <p:spPr>
          <a:xfrm>
            <a:off x="8918992" y="2508634"/>
            <a:ext cx="5310475" cy="461665"/>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V Boli" panose="02000500030200090000" pitchFamily="2" charset="0"/>
                <a:cs typeface="MV Boli" panose="02000500030200090000" pitchFamily="2" charset="0"/>
              </a:rPr>
              <a:t>Architecture</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479" y="2002182"/>
            <a:ext cx="3122109" cy="147938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1" y="2002181"/>
            <a:ext cx="3027305" cy="184975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2162" y="2103824"/>
            <a:ext cx="2649733" cy="1276099"/>
          </a:xfrm>
          <a:prstGeom prst="rect">
            <a:avLst/>
          </a:prstGeom>
        </p:spPr>
      </p:pic>
      <p:sp>
        <p:nvSpPr>
          <p:cNvPr id="22" name="Title 21"/>
          <p:cNvSpPr>
            <a:spLocks noGrp="1"/>
          </p:cNvSpPr>
          <p:nvPr>
            <p:ph type="title"/>
          </p:nvPr>
        </p:nvSpPr>
        <p:spPr/>
        <p:txBody>
          <a:bodyPr/>
          <a:lstStyle/>
          <a:p>
            <a:r>
              <a:rPr lang="en-GB" dirty="0"/>
              <a:t>What Would Netflix Do?</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8621" y="5036699"/>
            <a:ext cx="3086409" cy="860344"/>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996543" y="4066110"/>
            <a:ext cx="5514859" cy="2966727"/>
          </a:xfrm>
          <a:prstGeom prst="rect">
            <a:avLst/>
          </a:prstGeom>
        </p:spPr>
      </p:pic>
    </p:spTree>
    <p:extLst>
      <p:ext uri="{BB962C8B-B14F-4D97-AF65-F5344CB8AC3E}">
        <p14:creationId xmlns:p14="http://schemas.microsoft.com/office/powerpoint/2010/main" val="21774450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Increasing Speed</a:t>
            </a:r>
          </a:p>
        </p:txBody>
      </p:sp>
      <p:sp>
        <p:nvSpPr>
          <p:cNvPr id="4" name="TextBox 3"/>
          <p:cNvSpPr txBox="1"/>
          <p:nvPr/>
        </p:nvSpPr>
        <p:spPr>
          <a:xfrm>
            <a:off x="441857" y="1783796"/>
            <a:ext cx="11226460" cy="3539430"/>
          </a:xfrm>
          <a:prstGeom prst="rect">
            <a:avLst/>
          </a:prstGeom>
          <a:noFill/>
        </p:spPr>
        <p:txBody>
          <a:bodyPr wrap="square" rtlCol="0">
            <a:spAutoFit/>
          </a:bodyPr>
          <a:lstStyle/>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Zero </a:t>
            </a:r>
            <a:r>
              <a:rPr kumimoji="0" lang="en-GB" sz="3200" b="0" i="0" u="none" strike="noStrike" kern="0" cap="none" spc="0" normalizeH="0" baseline="0" noProof="0" dirty="0" err="1">
                <a:ln>
                  <a:noFill/>
                </a:ln>
                <a:solidFill>
                  <a:sysClr val="windowText" lastClr="000000"/>
                </a:solidFill>
                <a:effectLst/>
                <a:uLnTx/>
                <a:uFillTx/>
                <a:latin typeface="Gadugi" panose="020B0502040204020203" pitchFamily="34" charset="0"/>
              </a:rPr>
              <a:t>beuracracy</a:t>
            </a: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 don’t ask for permission</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Zero validation, don’t test anything</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Increase change frequency</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Higher faster programmers</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Use un-constrained languages and tools</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Change production directly</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p:txBody>
      </p:sp>
    </p:spTree>
    <p:extLst>
      <p:ext uri="{BB962C8B-B14F-4D97-AF65-F5344CB8AC3E}">
        <p14:creationId xmlns:p14="http://schemas.microsoft.com/office/powerpoint/2010/main" val="4059859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80718"/>
            <a:ext cx="10972800" cy="1896567"/>
          </a:xfrm>
        </p:spPr>
        <p:txBody>
          <a:bodyPr/>
          <a:lstStyle/>
          <a:p>
            <a:r>
              <a:rPr lang="en-GB" dirty="0"/>
              <a:t>Speed and </a:t>
            </a:r>
            <a:r>
              <a:rPr lang="en-GB" b="1" dirty="0">
                <a:solidFill>
                  <a:srgbClr val="C00000"/>
                </a:solidFill>
              </a:rPr>
              <a:t>Safety</a:t>
            </a:r>
            <a:r>
              <a:rPr lang="en-GB" dirty="0">
                <a:solidFill>
                  <a:srgbClr val="C00000"/>
                </a:solidFill>
              </a:rPr>
              <a:t> </a:t>
            </a:r>
            <a:r>
              <a:rPr lang="en-GB" dirty="0"/>
              <a:t>at Scale and in Harmony</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937911" y="3285313"/>
              <a:ext cx="2626560" cy="99360"/>
            </p14:xfrm>
          </p:contentPart>
        </mc:Choice>
        <mc:Fallback xmlns="">
          <p:pic>
            <p:nvPicPr>
              <p:cNvPr id="6" name="Ink 5"/>
              <p:cNvPicPr/>
              <p:nvPr/>
            </p:nvPicPr>
            <p:blipFill>
              <a:blip r:embed="rId3"/>
              <a:stretch>
                <a:fillRect/>
              </a:stretch>
            </p:blipFill>
            <p:spPr>
              <a:xfrm>
                <a:off x="3926031" y="3276546"/>
                <a:ext cx="2647080" cy="11981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439031" y="3364513"/>
              <a:ext cx="82080" cy="11040"/>
            </p14:xfrm>
          </p:contentPart>
        </mc:Choice>
        <mc:Fallback xmlns="">
          <p:pic>
            <p:nvPicPr>
              <p:cNvPr id="7" name="Ink 6"/>
              <p:cNvPicPr/>
              <p:nvPr/>
            </p:nvPicPr>
            <p:blipFill>
              <a:blip r:embed="rId5"/>
              <a:stretch>
                <a:fillRect/>
              </a:stretch>
            </p:blipFill>
            <p:spPr>
              <a:xfrm>
                <a:off x="4432191" y="3357747"/>
                <a:ext cx="95040" cy="24573"/>
              </a:xfrm>
              <a:prstGeom prst="rect">
                <a:avLst/>
              </a:prstGeom>
            </p:spPr>
          </p:pic>
        </mc:Fallback>
      </mc:AlternateContent>
    </p:spTree>
    <p:extLst>
      <p:ext uri="{BB962C8B-B14F-4D97-AF65-F5344CB8AC3E}">
        <p14:creationId xmlns:p14="http://schemas.microsoft.com/office/powerpoint/2010/main" val="20128212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Increasing Safety</a:t>
            </a:r>
          </a:p>
        </p:txBody>
      </p:sp>
      <p:sp>
        <p:nvSpPr>
          <p:cNvPr id="4" name="TextBox 3"/>
          <p:cNvSpPr txBox="1"/>
          <p:nvPr/>
        </p:nvSpPr>
        <p:spPr>
          <a:xfrm>
            <a:off x="441857" y="1783796"/>
            <a:ext cx="11226460" cy="3539430"/>
          </a:xfrm>
          <a:prstGeom prst="rect">
            <a:avLst/>
          </a:prstGeom>
          <a:noFill/>
        </p:spPr>
        <p:txBody>
          <a:bodyPr wrap="square" rtlCol="0">
            <a:spAutoFit/>
          </a:bodyPr>
          <a:lstStyle/>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Strong governance, control everything</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Always validate, test everything</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Reduce change frequency</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Higher safer programmers</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Use constrained languages and tools</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No access to production environments</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p:txBody>
      </p:sp>
    </p:spTree>
    <p:extLst>
      <p:ext uri="{BB962C8B-B14F-4D97-AF65-F5344CB8AC3E}">
        <p14:creationId xmlns:p14="http://schemas.microsoft.com/office/powerpoint/2010/main" val="43683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1" y="-66784"/>
            <a:ext cx="4017196" cy="6986427"/>
          </a:xfrm>
          <a:prstGeom prst="rect">
            <a:avLst/>
          </a:prstGeom>
          <a:solidFill>
            <a:srgbClr val="000000"/>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4" name="Rectangle 3"/>
          <p:cNvSpPr/>
          <p:nvPr/>
        </p:nvSpPr>
        <p:spPr>
          <a:xfrm>
            <a:off x="8174804" y="-83907"/>
            <a:ext cx="4017196" cy="6986427"/>
          </a:xfrm>
          <a:prstGeom prst="rect">
            <a:avLst/>
          </a:prstGeom>
          <a:solidFill>
            <a:srgbClr val="D9D9D9"/>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5" name="TextBox 4"/>
          <p:cNvSpPr txBox="1"/>
          <p:nvPr/>
        </p:nvSpPr>
        <p:spPr>
          <a:xfrm>
            <a:off x="671597" y="94199"/>
            <a:ext cx="2305319" cy="695459"/>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chemeClr val="bg1"/>
                </a:solidFill>
                <a:effectLst/>
                <a:uLnTx/>
                <a:uFillTx/>
              </a:rPr>
              <a:t>PRIVATE API</a:t>
            </a:r>
          </a:p>
        </p:txBody>
      </p:sp>
      <p:sp>
        <p:nvSpPr>
          <p:cNvPr id="6" name="TextBox 5"/>
          <p:cNvSpPr txBox="1"/>
          <p:nvPr/>
        </p:nvSpPr>
        <p:spPr>
          <a:xfrm>
            <a:off x="8848134" y="129918"/>
            <a:ext cx="3124767" cy="695459"/>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000000"/>
                </a:solidFill>
                <a:effectLst/>
                <a:uLnTx/>
                <a:uFillTx/>
              </a:rPr>
              <a:t>PARTNER API</a:t>
            </a:r>
          </a:p>
        </p:txBody>
      </p:sp>
      <p:sp>
        <p:nvSpPr>
          <p:cNvPr id="7" name="TextBox 6"/>
          <p:cNvSpPr txBox="1"/>
          <p:nvPr/>
        </p:nvSpPr>
        <p:spPr>
          <a:xfrm>
            <a:off x="4948289" y="111062"/>
            <a:ext cx="2305319" cy="695459"/>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000000"/>
                </a:solidFill>
                <a:effectLst/>
                <a:uLnTx/>
                <a:uFillTx/>
              </a:rPr>
              <a:t>PUBLIC API</a:t>
            </a:r>
          </a:p>
        </p:txBody>
      </p:sp>
      <p:pic>
        <p:nvPicPr>
          <p:cNvPr id="8" name="Picture 7"/>
          <p:cNvPicPr>
            <a:picLocks noChangeAspect="1" noChangeArrowheads="1"/>
          </p:cNvPicPr>
          <p:nvPr/>
        </p:nvPicPr>
        <p:blipFill rotWithShape="1">
          <a:blip r:embed="rId2" cstate="print"/>
          <a:srcRect l="61406" b="6213"/>
          <a:stretch/>
        </p:blipFill>
        <p:spPr bwMode="auto">
          <a:xfrm>
            <a:off x="246399" y="192438"/>
            <a:ext cx="429514" cy="458025"/>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9" name="Picture 2" descr="C:\Layer7\Art\presentation graphics\handshake.png"/>
          <p:cNvPicPr>
            <a:picLocks noChangeAspect="1" noChangeArrowheads="1"/>
          </p:cNvPicPr>
          <p:nvPr/>
        </p:nvPicPr>
        <p:blipFill>
          <a:blip r:embed="rId3" cstate="print"/>
          <a:srcRect/>
          <a:stretch>
            <a:fillRect/>
          </a:stretch>
        </p:blipFill>
        <p:spPr bwMode="auto">
          <a:xfrm>
            <a:off x="8434095" y="258493"/>
            <a:ext cx="427689" cy="427689"/>
          </a:xfrm>
          <a:prstGeom prst="rect">
            <a:avLst/>
          </a:prstGeom>
          <a:ln>
            <a:noFill/>
          </a:ln>
          <a:effectLst/>
        </p:spPr>
      </p:pic>
      <p:pic>
        <p:nvPicPr>
          <p:cNvPr id="10" name="Picture 9"/>
          <p:cNvPicPr>
            <a:picLocks noChangeAspect="1" noChangeArrowheads="1"/>
          </p:cNvPicPr>
          <p:nvPr/>
        </p:nvPicPr>
        <p:blipFill>
          <a:blip r:embed="rId4" cstate="print"/>
          <a:srcRect/>
          <a:stretch>
            <a:fillRect/>
          </a:stretch>
        </p:blipFill>
        <p:spPr bwMode="auto">
          <a:xfrm>
            <a:off x="4257889" y="258493"/>
            <a:ext cx="739559" cy="402465"/>
          </a:xfrm>
          <a:prstGeom prst="rect">
            <a:avLst/>
          </a:prstGeom>
          <a:noFill/>
          <a:ln w="9525">
            <a:noFill/>
            <a:miter lim="800000"/>
            <a:headEnd/>
            <a:tailEnd/>
          </a:ln>
          <a:effectLst/>
        </p:spPr>
      </p:pic>
      <p:sp>
        <p:nvSpPr>
          <p:cNvPr id="11" name="Rectangle 10"/>
          <p:cNvSpPr/>
          <p:nvPr/>
        </p:nvSpPr>
        <p:spPr>
          <a:xfrm>
            <a:off x="-122349" y="1043628"/>
            <a:ext cx="12402355" cy="1343096"/>
          </a:xfrm>
          <a:prstGeom prst="rect">
            <a:avLst/>
          </a:prstGeom>
          <a:solidFill>
            <a:srgbClr val="336699">
              <a:alpha val="25882"/>
            </a:srgbClr>
          </a:solidFill>
          <a:ln w="38100"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13" name="Rectangle 12"/>
          <p:cNvSpPr/>
          <p:nvPr/>
        </p:nvSpPr>
        <p:spPr>
          <a:xfrm>
            <a:off x="-122349" y="3494465"/>
            <a:ext cx="12402355" cy="3631711"/>
          </a:xfrm>
          <a:prstGeom prst="rect">
            <a:avLst/>
          </a:prstGeom>
          <a:solidFill>
            <a:srgbClr val="336699">
              <a:alpha val="25882"/>
            </a:srgbClr>
          </a:solidFill>
          <a:ln w="38100"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14" name="TextBox 13"/>
          <p:cNvSpPr txBox="1"/>
          <p:nvPr/>
        </p:nvSpPr>
        <p:spPr>
          <a:xfrm>
            <a:off x="306532" y="1236518"/>
            <a:ext cx="2930236" cy="566304"/>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rPr>
              <a:t>Supports </a:t>
            </a:r>
            <a:r>
              <a:rPr kumimoji="0" lang="en-GB" sz="2000" b="0" i="1" u="none" strike="noStrike" kern="0" cap="none" spc="0" normalizeH="0" baseline="0" noProof="0" dirty="0">
                <a:ln>
                  <a:noFill/>
                </a:ln>
                <a:solidFill>
                  <a:schemeClr val="bg1"/>
                </a:solidFill>
                <a:effectLst/>
                <a:uLnTx/>
                <a:uFillTx/>
              </a:rPr>
              <a:t>Your Own</a:t>
            </a:r>
            <a:r>
              <a:rPr kumimoji="0" lang="en-GB" sz="2000" b="0" i="0" u="none" strike="noStrike" kern="0" cap="none" spc="0" normalizeH="0" baseline="0" noProof="0" dirty="0">
                <a:ln>
                  <a:noFill/>
                </a:ln>
                <a:solidFill>
                  <a:schemeClr val="bg1"/>
                </a:solidFill>
                <a:effectLst/>
                <a:uLnTx/>
                <a:uFillTx/>
              </a:rPr>
              <a:t> Applications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chemeClr val="bg1"/>
              </a:solidFill>
              <a:effectLst/>
              <a:uLnTx/>
              <a:uFillTx/>
            </a:endParaRPr>
          </a:p>
        </p:txBody>
      </p:sp>
      <p:sp>
        <p:nvSpPr>
          <p:cNvPr id="15" name="TextBox 14"/>
          <p:cNvSpPr txBox="1"/>
          <p:nvPr/>
        </p:nvSpPr>
        <p:spPr>
          <a:xfrm>
            <a:off x="4185715" y="1236518"/>
            <a:ext cx="2930236" cy="566304"/>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rgbClr val="000000"/>
                </a:solidFill>
                <a:effectLst/>
                <a:uLnTx/>
                <a:uFillTx/>
              </a:rPr>
              <a:t>Supports </a:t>
            </a:r>
            <a:r>
              <a:rPr kumimoji="0" lang="en-GB" sz="2000" b="0" i="1" u="none" strike="noStrike" kern="0" cap="none" spc="0" normalizeH="0" baseline="0" noProof="0" dirty="0">
                <a:ln>
                  <a:noFill/>
                </a:ln>
                <a:solidFill>
                  <a:srgbClr val="000000"/>
                </a:solidFill>
                <a:effectLst/>
                <a:uLnTx/>
                <a:uFillTx/>
              </a:rPr>
              <a:t>3</a:t>
            </a:r>
            <a:r>
              <a:rPr kumimoji="0" lang="en-GB" sz="2000" b="0" i="1" u="none" strike="noStrike" kern="0" cap="none" spc="0" normalizeH="0" baseline="30000" noProof="0" dirty="0">
                <a:ln>
                  <a:noFill/>
                </a:ln>
                <a:solidFill>
                  <a:srgbClr val="000000"/>
                </a:solidFill>
                <a:effectLst/>
                <a:uLnTx/>
                <a:uFillTx/>
              </a:rPr>
              <a:t>rd</a:t>
            </a:r>
            <a:r>
              <a:rPr kumimoji="0" lang="en-GB" sz="2000" b="0" i="1" u="none" strike="noStrike" kern="0" cap="none" spc="0" normalizeH="0" noProof="0" dirty="0">
                <a:ln>
                  <a:noFill/>
                </a:ln>
                <a:solidFill>
                  <a:srgbClr val="000000"/>
                </a:solidFill>
                <a:effectLst/>
                <a:uLnTx/>
                <a:uFillTx/>
              </a:rPr>
              <a:t> Party</a:t>
            </a:r>
            <a:r>
              <a:rPr kumimoji="0" lang="en-GB" sz="2000" b="0" i="0" u="none" strike="noStrike" kern="0" cap="none" spc="0" normalizeH="0" baseline="0" noProof="0" dirty="0">
                <a:ln>
                  <a:noFill/>
                </a:ln>
                <a:solidFill>
                  <a:srgbClr val="000000"/>
                </a:solidFill>
                <a:effectLst/>
                <a:uLnTx/>
                <a:uFillTx/>
              </a:rPr>
              <a:t> Applications</a:t>
            </a:r>
          </a:p>
        </p:txBody>
      </p:sp>
      <p:sp>
        <p:nvSpPr>
          <p:cNvPr id="16" name="TextBox 15"/>
          <p:cNvSpPr txBox="1"/>
          <p:nvPr/>
        </p:nvSpPr>
        <p:spPr>
          <a:xfrm>
            <a:off x="8342406" y="1227444"/>
            <a:ext cx="2930236" cy="566304"/>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rgbClr val="000000"/>
                </a:solidFill>
                <a:effectLst/>
                <a:uLnTx/>
                <a:uFillTx/>
              </a:rPr>
              <a:t>Supports </a:t>
            </a:r>
            <a:r>
              <a:rPr kumimoji="0" lang="en-GB" sz="2000" b="0" i="1" u="none" strike="noStrike" kern="0" cap="none" spc="0" normalizeH="0" baseline="0" noProof="0" dirty="0">
                <a:ln>
                  <a:noFill/>
                </a:ln>
                <a:solidFill>
                  <a:srgbClr val="000000"/>
                </a:solidFill>
                <a:effectLst/>
                <a:uLnTx/>
                <a:uFillTx/>
              </a:rPr>
              <a:t>Your Partner’s</a:t>
            </a:r>
            <a:r>
              <a:rPr kumimoji="0" lang="en-GB" sz="2000" b="0" i="0" u="none" strike="noStrike" kern="0" cap="none" spc="0" normalizeH="0" baseline="0" noProof="0" dirty="0">
                <a:ln>
                  <a:noFill/>
                </a:ln>
                <a:solidFill>
                  <a:srgbClr val="000000"/>
                </a:solidFill>
                <a:effectLst/>
                <a:uLnTx/>
                <a:uFillTx/>
              </a:rPr>
              <a:t> Applications</a:t>
            </a:r>
          </a:p>
        </p:txBody>
      </p:sp>
      <p:sp>
        <p:nvSpPr>
          <p:cNvPr id="17" name="TextBox 16"/>
          <p:cNvSpPr txBox="1"/>
          <p:nvPr/>
        </p:nvSpPr>
        <p:spPr>
          <a:xfrm>
            <a:off x="306532" y="3731155"/>
            <a:ext cx="3293918" cy="566304"/>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40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rPr>
              <a:t>Requires investment in application development</a:t>
            </a:r>
          </a:p>
          <a:p>
            <a:pPr marL="0" marR="0" lvl="0" indent="0" defTabSz="914400" eaLnBrk="1" fontAlgn="auto" latinLnBrk="0" hangingPunct="1">
              <a:lnSpc>
                <a:spcPct val="100000"/>
              </a:lnSpc>
              <a:spcBef>
                <a:spcPts val="400"/>
              </a:spcBef>
              <a:spcAft>
                <a:spcPts val="0"/>
              </a:spcAft>
              <a:buClrTx/>
              <a:buSzTx/>
              <a:buFontTx/>
              <a:buNone/>
              <a:tabLst/>
              <a:defRPr/>
            </a:pPr>
            <a:endParaRPr kumimoji="0" lang="en-GB" sz="10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40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rPr>
              <a:t>Move at the speed of the organization</a:t>
            </a:r>
          </a:p>
          <a:p>
            <a:pPr marL="0" marR="0" lvl="0" indent="0" defTabSz="914400" eaLnBrk="1" fontAlgn="auto" latinLnBrk="0" hangingPunct="1">
              <a:lnSpc>
                <a:spcPct val="100000"/>
              </a:lnSpc>
              <a:spcBef>
                <a:spcPts val="400"/>
              </a:spcBef>
              <a:spcAft>
                <a:spcPts val="0"/>
              </a:spcAft>
              <a:buClrTx/>
              <a:buSzTx/>
              <a:buFontTx/>
              <a:buNone/>
              <a:tabLst/>
              <a:defRPr/>
            </a:pPr>
            <a:endParaRPr kumimoji="0" lang="en-GB" sz="10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40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rPr>
              <a:t>Less risk to brand and organization</a:t>
            </a:r>
          </a:p>
        </p:txBody>
      </p:sp>
      <p:sp>
        <p:nvSpPr>
          <p:cNvPr id="18" name="TextBox 17"/>
          <p:cNvSpPr txBox="1"/>
          <p:nvPr/>
        </p:nvSpPr>
        <p:spPr>
          <a:xfrm>
            <a:off x="4185715" y="3731155"/>
            <a:ext cx="3747153" cy="566304"/>
          </a:xfrm>
          <a:prstGeom prst="rect">
            <a:avLst/>
          </a:prstGeom>
          <a:noFill/>
        </p:spPr>
        <p:txBody>
          <a:bodyPr wrap="square" tIns="91440" bIns="91440" rtlCol="0" anchor="t" anchorCtr="0">
            <a:noAutofit/>
          </a:bodyPr>
          <a:lstStyle/>
          <a:p>
            <a:r>
              <a:rPr lang="en-GB" sz="2000" dirty="0">
                <a:solidFill>
                  <a:srgbClr val="000000"/>
                </a:solidFill>
              </a:rPr>
              <a:t>Requires greater investment in API platform</a:t>
            </a:r>
          </a:p>
          <a:p>
            <a:endParaRPr lang="en-GB" sz="1000" dirty="0">
              <a:solidFill>
                <a:srgbClr val="000000"/>
              </a:solidFill>
            </a:endParaRPr>
          </a:p>
          <a:p>
            <a:r>
              <a:rPr lang="en-GB" sz="2000" dirty="0">
                <a:solidFill>
                  <a:srgbClr val="000000"/>
                </a:solidFill>
              </a:rPr>
              <a:t>Move at the speed of the platform ecosystem</a:t>
            </a:r>
          </a:p>
          <a:p>
            <a:endParaRPr lang="en-GB" sz="1000" dirty="0">
              <a:solidFill>
                <a:srgbClr val="000000"/>
              </a:solidFill>
            </a:endParaRPr>
          </a:p>
          <a:p>
            <a:r>
              <a:rPr lang="en-GB" sz="2000" dirty="0">
                <a:solidFill>
                  <a:srgbClr val="000000"/>
                </a:solidFill>
              </a:rPr>
              <a:t>More freedom to innovate  </a:t>
            </a:r>
          </a:p>
        </p:txBody>
      </p:sp>
      <p:sp>
        <p:nvSpPr>
          <p:cNvPr id="19" name="TextBox 18"/>
          <p:cNvSpPr txBox="1"/>
          <p:nvPr/>
        </p:nvSpPr>
        <p:spPr>
          <a:xfrm>
            <a:off x="8342406" y="3731155"/>
            <a:ext cx="3312828" cy="566304"/>
          </a:xfrm>
          <a:prstGeom prst="rect">
            <a:avLst/>
          </a:prstGeom>
          <a:noFill/>
        </p:spPr>
        <p:txBody>
          <a:bodyPr wrap="square" tIns="91440" bIns="91440" rtlCol="0" anchor="t" anchorCtr="0">
            <a:noAutofit/>
          </a:bodyPr>
          <a:lstStyle/>
          <a:p>
            <a:pPr lvl="0">
              <a:defRPr/>
            </a:pPr>
            <a:r>
              <a:rPr lang="en-GB" sz="2000" kern="0" dirty="0">
                <a:solidFill>
                  <a:srgbClr val="000000"/>
                </a:solidFill>
              </a:rPr>
              <a:t>Requires investment in relationship &amp; procurement</a:t>
            </a:r>
          </a:p>
          <a:p>
            <a:pPr lvl="0">
              <a:defRPr/>
            </a:pPr>
            <a:endParaRPr lang="en-GB" sz="1000" kern="0" dirty="0">
              <a:solidFill>
                <a:srgbClr val="000000"/>
              </a:solidFill>
            </a:endParaRPr>
          </a:p>
          <a:p>
            <a:pPr lvl="0">
              <a:defRPr/>
            </a:pPr>
            <a:r>
              <a:rPr lang="en-GB" sz="2000" kern="0" dirty="0">
                <a:solidFill>
                  <a:srgbClr val="000000"/>
                </a:solidFill>
              </a:rPr>
              <a:t>Move at the speed of the partner ecosystem</a:t>
            </a:r>
          </a:p>
          <a:p>
            <a:pPr lvl="0">
              <a:defRPr/>
            </a:pPr>
            <a:endParaRPr lang="en-GB" sz="1000" kern="0" dirty="0">
              <a:solidFill>
                <a:srgbClr val="000000"/>
              </a:solidFill>
            </a:endParaRPr>
          </a:p>
          <a:p>
            <a:pPr lvl="0">
              <a:defRPr/>
            </a:pPr>
            <a:r>
              <a:rPr lang="en-GB" sz="2000" kern="0" dirty="0">
                <a:solidFill>
                  <a:srgbClr val="000000"/>
                </a:solidFill>
              </a:rPr>
              <a:t>Targeted growth and innovation</a:t>
            </a:r>
          </a:p>
          <a:p>
            <a:pPr lvl="0">
              <a:defRPr/>
            </a:pPr>
            <a:endParaRPr lang="en-GB" sz="2000" kern="0" dirty="0">
              <a:solidFill>
                <a:srgbClr val="000000"/>
              </a:solidFill>
            </a:endParaRPr>
          </a:p>
        </p:txBody>
      </p:sp>
      <p:sp>
        <p:nvSpPr>
          <p:cNvPr id="20" name="TextBox 19"/>
          <p:cNvSpPr txBox="1"/>
          <p:nvPr/>
        </p:nvSpPr>
        <p:spPr>
          <a:xfrm>
            <a:off x="306532" y="2631469"/>
            <a:ext cx="2930236" cy="566304"/>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rPr>
              <a:t>Control the </a:t>
            </a:r>
            <a:r>
              <a:rPr kumimoji="0" lang="en-GB" sz="2000" b="0" i="1" u="none" strike="noStrike" kern="0" cap="none" spc="0" normalizeH="0" baseline="0" noProof="0" dirty="0">
                <a:ln>
                  <a:noFill/>
                </a:ln>
                <a:solidFill>
                  <a:schemeClr val="bg1"/>
                </a:solidFill>
                <a:effectLst/>
                <a:uLnTx/>
                <a:uFillTx/>
              </a:rPr>
              <a:t>Application</a:t>
            </a:r>
          </a:p>
        </p:txBody>
      </p:sp>
      <p:sp>
        <p:nvSpPr>
          <p:cNvPr id="21" name="TextBox 20"/>
          <p:cNvSpPr txBox="1"/>
          <p:nvPr/>
        </p:nvSpPr>
        <p:spPr>
          <a:xfrm>
            <a:off x="4185715" y="2631469"/>
            <a:ext cx="3851648" cy="566304"/>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rgbClr val="000000"/>
                </a:solidFill>
                <a:effectLst/>
                <a:uLnTx/>
                <a:uFillTx/>
              </a:rPr>
              <a:t>Control the </a:t>
            </a:r>
            <a:r>
              <a:rPr kumimoji="0" lang="en-GB" sz="2000" b="0" i="1" u="none" strike="noStrike" kern="0" cap="none" spc="0" normalizeH="0" baseline="0" noProof="0" dirty="0">
                <a:ln>
                  <a:noFill/>
                </a:ln>
                <a:solidFill>
                  <a:srgbClr val="000000"/>
                </a:solidFill>
                <a:effectLst/>
                <a:uLnTx/>
                <a:uFillTx/>
              </a:rPr>
              <a:t>API Platform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000000"/>
              </a:solidFill>
              <a:effectLst/>
              <a:uLnTx/>
              <a:uFillTx/>
            </a:endParaRPr>
          </a:p>
        </p:txBody>
      </p:sp>
      <p:sp>
        <p:nvSpPr>
          <p:cNvPr id="22" name="TextBox 21"/>
          <p:cNvSpPr txBox="1"/>
          <p:nvPr/>
        </p:nvSpPr>
        <p:spPr>
          <a:xfrm>
            <a:off x="8342406" y="2619863"/>
            <a:ext cx="2930236" cy="566304"/>
          </a:xfrm>
          <a:prstGeom prst="rect">
            <a:avLst/>
          </a:prstGeom>
          <a:noFill/>
        </p:spPr>
        <p:txBody>
          <a:bodyPr wrap="square" tIns="91440" bIns="9144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rgbClr val="000000"/>
                </a:solidFill>
                <a:effectLst/>
                <a:uLnTx/>
                <a:uFillTx/>
              </a:rPr>
              <a:t>Control the</a:t>
            </a:r>
            <a:r>
              <a:rPr kumimoji="0" lang="en-GB" sz="2000" b="0" i="0" u="none" strike="noStrike" kern="0" cap="none" spc="0" normalizeH="0" noProof="0" dirty="0">
                <a:ln>
                  <a:noFill/>
                </a:ln>
                <a:solidFill>
                  <a:srgbClr val="000000"/>
                </a:solidFill>
                <a:effectLst/>
                <a:uLnTx/>
                <a:uFillTx/>
              </a:rPr>
              <a:t> </a:t>
            </a:r>
            <a:r>
              <a:rPr kumimoji="0" lang="en-GB" sz="2000" b="0" i="1" u="none" strike="noStrike" kern="0" cap="none" spc="0" normalizeH="0" noProof="0" dirty="0">
                <a:ln>
                  <a:noFill/>
                </a:ln>
                <a:solidFill>
                  <a:srgbClr val="000000"/>
                </a:solidFill>
                <a:effectLst/>
                <a:uLnTx/>
                <a:uFillTx/>
              </a:rPr>
              <a:t>Relationship</a:t>
            </a:r>
            <a:endParaRPr kumimoji="0" lang="en-GB" sz="2000" b="0" i="1"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232066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80718"/>
            <a:ext cx="10972800" cy="1896567"/>
          </a:xfrm>
        </p:spPr>
        <p:txBody>
          <a:bodyPr/>
          <a:lstStyle/>
          <a:p>
            <a:r>
              <a:rPr lang="en-GB" dirty="0"/>
              <a:t>Speed and Safety at </a:t>
            </a:r>
            <a:r>
              <a:rPr lang="en-GB" b="1" dirty="0">
                <a:solidFill>
                  <a:srgbClr val="C00000"/>
                </a:solidFill>
              </a:rPr>
              <a:t>Scale</a:t>
            </a:r>
            <a:r>
              <a:rPr lang="en-GB" dirty="0">
                <a:solidFill>
                  <a:srgbClr val="C00000"/>
                </a:solidFill>
              </a:rPr>
              <a:t> </a:t>
            </a:r>
            <a:r>
              <a:rPr lang="en-GB" dirty="0"/>
              <a:t>and in Harmony</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203831" y="3382273"/>
              <a:ext cx="1588320" cy="113280"/>
            </p14:xfrm>
          </p:contentPart>
        </mc:Choice>
        <mc:Fallback xmlns="">
          <p:pic>
            <p:nvPicPr>
              <p:cNvPr id="4" name="Ink 3"/>
              <p:cNvPicPr/>
              <p:nvPr/>
            </p:nvPicPr>
            <p:blipFill>
              <a:blip r:embed="rId3"/>
              <a:stretch>
                <a:fillRect/>
              </a:stretch>
            </p:blipFill>
            <p:spPr>
              <a:xfrm>
                <a:off x="7191591" y="3370729"/>
                <a:ext cx="1610640" cy="138534"/>
              </a:xfrm>
              <a:prstGeom prst="rect">
                <a:avLst/>
              </a:prstGeom>
            </p:spPr>
          </p:pic>
        </mc:Fallback>
      </mc:AlternateContent>
    </p:spTree>
    <p:extLst>
      <p:ext uri="{BB962C8B-B14F-4D97-AF65-F5344CB8AC3E}">
        <p14:creationId xmlns:p14="http://schemas.microsoft.com/office/powerpoint/2010/main" val="9822214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Scaling Factor</a:t>
            </a:r>
          </a:p>
        </p:txBody>
      </p:sp>
      <p:sp>
        <p:nvSpPr>
          <p:cNvPr id="6" name="TextBox 5"/>
          <p:cNvSpPr txBox="1"/>
          <p:nvPr/>
        </p:nvSpPr>
        <p:spPr>
          <a:xfrm>
            <a:off x="965540" y="1963812"/>
            <a:ext cx="9966347" cy="3046988"/>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A changes in size can have a big impact on our system:</a:t>
            </a:r>
          </a:p>
          <a:p>
            <a:pPr marL="0" marR="0" lvl="0" indent="0"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0" marR="0" lvl="0" indent="0"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Scaled </a:t>
            </a:r>
            <a:r>
              <a:rPr kumimoji="0" lang="en-GB" sz="3200" b="1" i="0" u="none" strike="noStrike" kern="0" cap="none" spc="0" normalizeH="0" baseline="0" noProof="0" dirty="0">
                <a:ln>
                  <a:noFill/>
                </a:ln>
                <a:solidFill>
                  <a:sysClr val="windowText" lastClr="000000"/>
                </a:solidFill>
                <a:effectLst/>
                <a:uLnTx/>
                <a:uFillTx/>
                <a:latin typeface="Gadugi" panose="020B0502040204020203" pitchFamily="34" charset="0"/>
              </a:rPr>
              <a:t>demand</a:t>
            </a:r>
          </a:p>
          <a:p>
            <a:pPr marL="0" marR="0" lvl="0" indent="0"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Scaled </a:t>
            </a:r>
            <a:r>
              <a:rPr kumimoji="0" lang="en-GB" sz="3200" b="1" i="0" u="none" strike="noStrike" kern="0" cap="none" spc="0" normalizeH="0" baseline="0" noProof="0" dirty="0">
                <a:ln>
                  <a:noFill/>
                </a:ln>
                <a:solidFill>
                  <a:sysClr val="windowText" lastClr="000000"/>
                </a:solidFill>
                <a:effectLst/>
                <a:uLnTx/>
                <a:uFillTx/>
                <a:latin typeface="Gadugi" panose="020B0502040204020203" pitchFamily="34" charset="0"/>
              </a:rPr>
              <a:t>distance</a:t>
            </a:r>
          </a:p>
          <a:p>
            <a:pPr marL="0" marR="0" lvl="0" indent="0"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Scaled </a:t>
            </a:r>
            <a:r>
              <a:rPr kumimoji="0" lang="en-GB" sz="3200" b="1" i="0" u="none" strike="noStrike" kern="0" cap="none" spc="0" normalizeH="0" baseline="0" noProof="0" dirty="0">
                <a:ln>
                  <a:noFill/>
                </a:ln>
                <a:solidFill>
                  <a:sysClr val="windowText" lastClr="000000"/>
                </a:solidFill>
                <a:effectLst/>
                <a:uLnTx/>
                <a:uFillTx/>
                <a:latin typeface="Gadugi" panose="020B0502040204020203" pitchFamily="34" charset="0"/>
              </a:rPr>
              <a:t>organizations</a:t>
            </a:r>
          </a:p>
        </p:txBody>
      </p:sp>
    </p:spTree>
    <p:extLst>
      <p:ext uri="{BB962C8B-B14F-4D97-AF65-F5344CB8AC3E}">
        <p14:creationId xmlns:p14="http://schemas.microsoft.com/office/powerpoint/2010/main" val="17286911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80718"/>
            <a:ext cx="10972800" cy="1896567"/>
          </a:xfrm>
        </p:spPr>
        <p:txBody>
          <a:bodyPr/>
          <a:lstStyle/>
          <a:p>
            <a:r>
              <a:rPr lang="en-GB" dirty="0"/>
              <a:t>Speed and Safety at Scale and in </a:t>
            </a:r>
            <a:r>
              <a:rPr lang="en-GB" b="1" dirty="0">
                <a:solidFill>
                  <a:srgbClr val="C00000"/>
                </a:solidFill>
              </a:rPr>
              <a:t>Harmony</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535991" y="4196353"/>
              <a:ext cx="3309600" cy="234240"/>
            </p14:xfrm>
          </p:contentPart>
        </mc:Choice>
        <mc:Fallback xmlns="">
          <p:pic>
            <p:nvPicPr>
              <p:cNvPr id="6" name="Ink 5"/>
              <p:cNvPicPr/>
              <p:nvPr/>
            </p:nvPicPr>
            <p:blipFill>
              <a:blip r:embed="rId3"/>
              <a:stretch>
                <a:fillRect/>
              </a:stretch>
            </p:blipFill>
            <p:spPr>
              <a:xfrm>
                <a:off x="4524831" y="4184839"/>
                <a:ext cx="3332641" cy="259067"/>
              </a:xfrm>
              <a:prstGeom prst="rect">
                <a:avLst/>
              </a:prstGeom>
            </p:spPr>
          </p:pic>
        </mc:Fallback>
      </mc:AlternateContent>
    </p:spTree>
    <p:extLst>
      <p:ext uri="{BB962C8B-B14F-4D97-AF65-F5344CB8AC3E}">
        <p14:creationId xmlns:p14="http://schemas.microsoft.com/office/powerpoint/2010/main" val="42127188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4897256" cy="1143000"/>
          </a:xfrm>
        </p:spPr>
        <p:txBody>
          <a:bodyPr/>
          <a:lstStyle/>
          <a:p>
            <a:r>
              <a:rPr lang="en-GB" dirty="0"/>
              <a:t>Speed</a:t>
            </a:r>
          </a:p>
        </p:txBody>
      </p:sp>
      <p:sp>
        <p:nvSpPr>
          <p:cNvPr id="3" name="Title 1"/>
          <p:cNvSpPr txBox="1">
            <a:spLocks/>
          </p:cNvSpPr>
          <p:nvPr/>
        </p:nvSpPr>
        <p:spPr>
          <a:xfrm>
            <a:off x="6516037" y="274639"/>
            <a:ext cx="4897256" cy="1143000"/>
          </a:xfrm>
          <a:prstGeom prst="rect">
            <a:avLst/>
          </a:prstGeom>
        </p:spPr>
        <p:txBody>
          <a:bodyPr vert="horz"/>
          <a:lstStyle>
            <a:lvl1pPr algn="ctr" defTabSz="457200" rtl="0" eaLnBrk="1" latinLnBrk="0" hangingPunct="1">
              <a:spcBef>
                <a:spcPct val="0"/>
              </a:spcBef>
              <a:buNone/>
              <a:defRPr sz="4000" kern="1200">
                <a:solidFill>
                  <a:schemeClr val="tx1"/>
                </a:solidFill>
                <a:latin typeface="Gadugi" panose="020B0502040204020203" pitchFamily="34" charset="0"/>
                <a:ea typeface="+mj-ea"/>
                <a:cs typeface="Roboto Thin"/>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GB" sz="5333" b="0" i="0" u="none" strike="noStrike" kern="1200" cap="none" spc="0" normalizeH="0" baseline="0" noProof="0" dirty="0">
                <a:ln>
                  <a:noFill/>
                </a:ln>
                <a:solidFill>
                  <a:schemeClr val="tx1"/>
                </a:solidFill>
                <a:effectLst/>
                <a:uLnTx/>
                <a:uFillTx/>
                <a:latin typeface="Gadugi" panose="020B0502040204020203" pitchFamily="34" charset="0"/>
                <a:ea typeface="+mj-ea"/>
                <a:cs typeface="Roboto Thin"/>
              </a:rPr>
              <a:t>Safety</a:t>
            </a:r>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197271" y="1529061"/>
              <a:ext cx="11667840" cy="114720"/>
            </p14:xfrm>
          </p:contentPart>
        </mc:Choice>
        <mc:Fallback xmlns="">
          <p:pic>
            <p:nvPicPr>
              <p:cNvPr id="9" name="Ink 8"/>
              <p:cNvPicPr/>
              <p:nvPr/>
            </p:nvPicPr>
            <p:blipFill>
              <a:blip r:embed="rId3"/>
              <a:stretch>
                <a:fillRect/>
              </a:stretch>
            </p:blipFill>
            <p:spPr>
              <a:xfrm>
                <a:off x="183591" y="1514051"/>
                <a:ext cx="11690160" cy="13830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6166071" y="220993"/>
              <a:ext cx="175200" cy="7671360"/>
            </p14:xfrm>
          </p:contentPart>
        </mc:Choice>
        <mc:Fallback xmlns="">
          <p:pic>
            <p:nvPicPr>
              <p:cNvPr id="13" name="Ink 12"/>
              <p:cNvPicPr/>
              <p:nvPr/>
            </p:nvPicPr>
            <p:blipFill>
              <a:blip r:embed="rId5"/>
              <a:stretch>
                <a:fillRect/>
              </a:stretch>
            </p:blipFill>
            <p:spPr>
              <a:xfrm>
                <a:off x="6150242" y="213073"/>
                <a:ext cx="198584" cy="7686840"/>
              </a:xfrm>
              <a:prstGeom prst="rect">
                <a:avLst/>
              </a:prstGeom>
            </p:spPr>
          </p:pic>
        </mc:Fallback>
      </mc:AlternateContent>
      <p:sp>
        <p:nvSpPr>
          <p:cNvPr id="14" name="TextBox 13"/>
          <p:cNvSpPr txBox="1"/>
          <p:nvPr/>
        </p:nvSpPr>
        <p:spPr>
          <a:xfrm>
            <a:off x="884123" y="2135648"/>
            <a:ext cx="4557271" cy="3539430"/>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Autonomy</a:t>
            </a: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De-centralization</a:t>
            </a: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Embrace Risk</a:t>
            </a:r>
          </a:p>
        </p:txBody>
      </p:sp>
      <p:sp>
        <p:nvSpPr>
          <p:cNvPr id="15" name="TextBox 14"/>
          <p:cNvSpPr txBox="1"/>
          <p:nvPr/>
        </p:nvSpPr>
        <p:spPr>
          <a:xfrm>
            <a:off x="6859743" y="2135649"/>
            <a:ext cx="4557271" cy="4031873"/>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Control</a:t>
            </a: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Centralization</a:t>
            </a: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Avoid Risk</a:t>
            </a: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p:txBody>
      </p:sp>
    </p:spTree>
    <p:extLst>
      <p:ext uri="{BB962C8B-B14F-4D97-AF65-F5344CB8AC3E}">
        <p14:creationId xmlns:p14="http://schemas.microsoft.com/office/powerpoint/2010/main" val="6409178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20536" y="3199904"/>
            <a:ext cx="4897256" cy="1143000"/>
          </a:xfrm>
          <a:prstGeom prst="rect">
            <a:avLst/>
          </a:prstGeom>
        </p:spPr>
        <p:txBody>
          <a:bodyPr vert="horz"/>
          <a:lstStyle>
            <a:lvl1pPr algn="ctr" defTabSz="457200" rtl="0" eaLnBrk="1" latinLnBrk="0" hangingPunct="1">
              <a:spcBef>
                <a:spcPct val="0"/>
              </a:spcBef>
              <a:buNone/>
              <a:defRPr sz="4000" kern="1200">
                <a:solidFill>
                  <a:schemeClr val="tx1"/>
                </a:solidFill>
                <a:latin typeface="Gadugi" panose="020B0502040204020203" pitchFamily="34" charset="0"/>
                <a:ea typeface="+mj-ea"/>
                <a:cs typeface="Roboto Thin"/>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GB" sz="5333" b="0" i="0" u="none" strike="noStrike" kern="1200" cap="none" spc="0" normalizeH="0" baseline="0" noProof="0" dirty="0">
                <a:ln>
                  <a:noFill/>
                </a:ln>
                <a:solidFill>
                  <a:schemeClr val="tx1"/>
                </a:solidFill>
                <a:effectLst/>
                <a:uLnTx/>
                <a:uFillTx/>
                <a:latin typeface="MV Boli" panose="02000500030200090000" pitchFamily="2" charset="0"/>
                <a:ea typeface="+mj-ea"/>
                <a:cs typeface="MV Boli" panose="02000500030200090000" pitchFamily="2" charset="0"/>
              </a:rPr>
              <a:t>Speed</a:t>
            </a:r>
          </a:p>
        </p:txBody>
      </p:sp>
      <p:sp>
        <p:nvSpPr>
          <p:cNvPr id="4" name="Title 1"/>
          <p:cNvSpPr txBox="1">
            <a:spLocks/>
          </p:cNvSpPr>
          <p:nvPr/>
        </p:nvSpPr>
        <p:spPr>
          <a:xfrm>
            <a:off x="8455301" y="3199904"/>
            <a:ext cx="4897256" cy="1143000"/>
          </a:xfrm>
          <a:prstGeom prst="rect">
            <a:avLst/>
          </a:prstGeom>
        </p:spPr>
        <p:txBody>
          <a:bodyPr vert="horz"/>
          <a:lstStyle>
            <a:lvl1pPr algn="ctr" defTabSz="457200" rtl="0" eaLnBrk="1" latinLnBrk="0" hangingPunct="1">
              <a:spcBef>
                <a:spcPct val="0"/>
              </a:spcBef>
              <a:buNone/>
              <a:defRPr sz="4000" kern="1200">
                <a:solidFill>
                  <a:schemeClr val="tx1"/>
                </a:solidFill>
                <a:latin typeface="Gadugi" panose="020B0502040204020203" pitchFamily="34" charset="0"/>
                <a:ea typeface="+mj-ea"/>
                <a:cs typeface="Roboto Thin"/>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GB" sz="5333" b="0" i="0" u="none" strike="noStrike" kern="1200" cap="none" spc="0" normalizeH="0" baseline="0" noProof="0" dirty="0">
                <a:ln>
                  <a:noFill/>
                </a:ln>
                <a:solidFill>
                  <a:schemeClr val="tx1"/>
                </a:solidFill>
                <a:effectLst/>
                <a:uLnTx/>
                <a:uFillTx/>
                <a:latin typeface="MV Boli" panose="02000500030200090000" pitchFamily="2" charset="0"/>
                <a:ea typeface="+mj-ea"/>
                <a:cs typeface="MV Boli" panose="02000500030200090000" pitchFamily="2" charset="0"/>
              </a:rPr>
              <a:t>Safety</a:t>
            </a:r>
          </a:p>
        </p:txBody>
      </p:sp>
      <p:sp>
        <p:nvSpPr>
          <p:cNvPr id="12" name="Title 1"/>
          <p:cNvSpPr>
            <a:spLocks noGrp="1"/>
          </p:cNvSpPr>
          <p:nvPr>
            <p:ph type="title"/>
          </p:nvPr>
        </p:nvSpPr>
        <p:spPr>
          <a:xfrm>
            <a:off x="3647372" y="274639"/>
            <a:ext cx="4897256" cy="1143000"/>
          </a:xfrm>
        </p:spPr>
        <p:txBody>
          <a:bodyPr/>
          <a:lstStyle/>
          <a:p>
            <a:r>
              <a:rPr lang="en-GB" dirty="0"/>
              <a:t>Trade-Offs</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204" y="3037924"/>
            <a:ext cx="6998285" cy="1068965"/>
          </a:xfrm>
          <a:prstGeom prst="rect">
            <a:avLst/>
          </a:prstGeom>
        </p:spPr>
      </p:pic>
    </p:spTree>
    <p:extLst>
      <p:ext uri="{BB962C8B-B14F-4D97-AF65-F5344CB8AC3E}">
        <p14:creationId xmlns:p14="http://schemas.microsoft.com/office/powerpoint/2010/main" val="38503142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88260" y="5073712"/>
            <a:ext cx="4897256" cy="1143000"/>
          </a:xfrm>
          <a:prstGeom prst="rect">
            <a:avLst/>
          </a:prstGeom>
        </p:spPr>
        <p:txBody>
          <a:bodyPr vert="horz"/>
          <a:lstStyle>
            <a:lvl1pPr algn="ctr" defTabSz="457200" rtl="0" eaLnBrk="1" latinLnBrk="0" hangingPunct="1">
              <a:spcBef>
                <a:spcPct val="0"/>
              </a:spcBef>
              <a:buNone/>
              <a:defRPr sz="4000" kern="1200">
                <a:solidFill>
                  <a:schemeClr val="tx1"/>
                </a:solidFill>
                <a:latin typeface="Gadugi" panose="020B0502040204020203" pitchFamily="34" charset="0"/>
                <a:ea typeface="+mj-ea"/>
                <a:cs typeface="Roboto Thin"/>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GB" sz="5333" b="0" i="0" u="none" strike="noStrike" kern="1200" cap="none" spc="0" normalizeH="0" baseline="0" noProof="0" dirty="0">
                <a:ln>
                  <a:noFill/>
                </a:ln>
                <a:solidFill>
                  <a:schemeClr val="tx1"/>
                </a:solidFill>
                <a:effectLst/>
                <a:uLnTx/>
                <a:uFillTx/>
                <a:latin typeface="MV Boli" panose="02000500030200090000" pitchFamily="2" charset="0"/>
                <a:ea typeface="+mj-ea"/>
                <a:cs typeface="MV Boli" panose="02000500030200090000" pitchFamily="2" charset="0"/>
              </a:rPr>
              <a:t>Speed</a:t>
            </a:r>
          </a:p>
        </p:txBody>
      </p:sp>
      <p:sp>
        <p:nvSpPr>
          <p:cNvPr id="4" name="Title 1"/>
          <p:cNvSpPr txBox="1">
            <a:spLocks/>
          </p:cNvSpPr>
          <p:nvPr/>
        </p:nvSpPr>
        <p:spPr>
          <a:xfrm>
            <a:off x="7409975" y="5063497"/>
            <a:ext cx="4897256" cy="1143000"/>
          </a:xfrm>
          <a:prstGeom prst="rect">
            <a:avLst/>
          </a:prstGeom>
        </p:spPr>
        <p:txBody>
          <a:bodyPr vert="horz"/>
          <a:lstStyle>
            <a:lvl1pPr algn="ctr" defTabSz="457200" rtl="0" eaLnBrk="1" latinLnBrk="0" hangingPunct="1">
              <a:spcBef>
                <a:spcPct val="0"/>
              </a:spcBef>
              <a:buNone/>
              <a:defRPr sz="4000" kern="1200">
                <a:solidFill>
                  <a:schemeClr val="tx1"/>
                </a:solidFill>
                <a:latin typeface="Gadugi" panose="020B0502040204020203" pitchFamily="34" charset="0"/>
                <a:ea typeface="+mj-ea"/>
                <a:cs typeface="Roboto Thin"/>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GB" sz="5333" b="0" i="0" u="none" strike="noStrike" kern="1200" cap="none" spc="0" normalizeH="0" baseline="0" noProof="0" dirty="0">
                <a:ln>
                  <a:noFill/>
                </a:ln>
                <a:solidFill>
                  <a:schemeClr val="tx1"/>
                </a:solidFill>
                <a:effectLst/>
                <a:uLnTx/>
                <a:uFillTx/>
                <a:latin typeface="MV Boli" panose="02000500030200090000" pitchFamily="2" charset="0"/>
                <a:ea typeface="+mj-ea"/>
                <a:cs typeface="MV Boli" panose="02000500030200090000" pitchFamily="2" charset="0"/>
              </a:rPr>
              <a:t>Safety</a:t>
            </a:r>
          </a:p>
        </p:txBody>
      </p:sp>
      <p:sp>
        <p:nvSpPr>
          <p:cNvPr id="12" name="Title 1"/>
          <p:cNvSpPr>
            <a:spLocks noGrp="1"/>
          </p:cNvSpPr>
          <p:nvPr>
            <p:ph type="title"/>
          </p:nvPr>
        </p:nvSpPr>
        <p:spPr>
          <a:xfrm>
            <a:off x="3491900" y="2727929"/>
            <a:ext cx="4897256" cy="1143000"/>
          </a:xfrm>
        </p:spPr>
        <p:txBody>
          <a:bodyPr/>
          <a:lstStyle/>
          <a:p>
            <a:r>
              <a:rPr lang="en-GB" dirty="0"/>
              <a:t>Harmony</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647" y="669942"/>
            <a:ext cx="2182372" cy="4271273"/>
          </a:xfrm>
          <a:prstGeom prst="rect">
            <a:avLst/>
          </a:prstGeom>
        </p:spPr>
      </p:pic>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5601" y="671516"/>
            <a:ext cx="2182372" cy="4271273"/>
          </a:xfrm>
          <a:prstGeom prst="rect">
            <a:avLst/>
          </a:prstGeom>
        </p:spPr>
      </p:pic>
    </p:spTree>
    <p:extLst>
      <p:ext uri="{BB962C8B-B14F-4D97-AF65-F5344CB8AC3E}">
        <p14:creationId xmlns:p14="http://schemas.microsoft.com/office/powerpoint/2010/main" val="30122052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Harmony</a:t>
            </a:r>
          </a:p>
        </p:txBody>
      </p:sp>
      <p:sp>
        <p:nvSpPr>
          <p:cNvPr id="3" name="TextBox 2"/>
          <p:cNvSpPr txBox="1"/>
          <p:nvPr/>
        </p:nvSpPr>
        <p:spPr>
          <a:xfrm>
            <a:off x="965542" y="1587410"/>
            <a:ext cx="8231645" cy="5509200"/>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“Cheating” the speed-safety trade-off:</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Introduce automation</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Change process and tooling</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Alter the organizational design</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Improve the architecture</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Design the culture</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rPr>
              <a:t>Move the change boundaries</a:t>
            </a: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a:p>
            <a:pPr marL="380990" marR="0" lvl="0" indent="-380990" defTabSz="121917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200" b="0" i="0" u="none" strike="noStrike" kern="0" cap="none" spc="0" normalizeH="0" baseline="0" noProof="0" dirty="0">
              <a:ln>
                <a:noFill/>
              </a:ln>
              <a:solidFill>
                <a:sysClr val="windowText" lastClr="000000"/>
              </a:solidFill>
              <a:effectLst/>
              <a:uLnTx/>
              <a:uFillTx/>
              <a:latin typeface="Gadugi" panose="020B0502040204020203" pitchFamily="34" charset="0"/>
            </a:endParaRPr>
          </a:p>
        </p:txBody>
      </p:sp>
    </p:spTree>
    <p:extLst>
      <p:ext uri="{BB962C8B-B14F-4D97-AF65-F5344CB8AC3E}">
        <p14:creationId xmlns:p14="http://schemas.microsoft.com/office/powerpoint/2010/main" val="13265153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7140896" y="2797719"/>
            <a:ext cx="1045600" cy="1114803"/>
          </a:xfrm>
          <a:prstGeom prst="rect">
            <a:avLst/>
          </a:prstGeom>
          <a:ln>
            <a:noFill/>
          </a:ln>
          <a:effectLst>
            <a:glow rad="228600">
              <a:schemeClr val="accent1">
                <a:satMod val="175000"/>
                <a:alpha val="40000"/>
              </a:schemeClr>
            </a:glow>
            <a:outerShdw blurRad="292100" dist="139700" dir="2700000" algn="tl" rotWithShape="0">
              <a:srgbClr val="333333">
                <a:alpha val="65000"/>
              </a:srgbClr>
            </a:outerShdw>
          </a:effectLst>
        </p:spPr>
      </p:pic>
      <p:sp>
        <p:nvSpPr>
          <p:cNvPr id="2" name="TextBox 1"/>
          <p:cNvSpPr txBox="1"/>
          <p:nvPr/>
        </p:nvSpPr>
        <p:spPr>
          <a:xfrm>
            <a:off x="1719441" y="2797719"/>
            <a:ext cx="1936941" cy="830997"/>
          </a:xfrm>
          <a:prstGeom prst="rect">
            <a:avLst/>
          </a:prstGeom>
          <a:noFill/>
        </p:spPr>
        <p:txBody>
          <a:bodyPr wrap="none" rtlCol="0">
            <a:spAutoFit/>
          </a:bodyPr>
          <a:lstStyle/>
          <a:p>
            <a:pPr algn="r"/>
            <a:r>
              <a:rPr lang="en-US" sz="2400" dirty="0">
                <a:latin typeface="Gadugi" panose="020B0502040204020203" pitchFamily="34" charset="0"/>
              </a:rPr>
              <a:t>deterministic</a:t>
            </a:r>
          </a:p>
          <a:p>
            <a:pPr algn="r"/>
            <a:r>
              <a:rPr lang="en-US" sz="2400" dirty="0" err="1">
                <a:latin typeface="Gadugi" panose="020B0502040204020203" pitchFamily="34" charset="0"/>
              </a:rPr>
              <a:t>behaviour</a:t>
            </a:r>
            <a:endParaRPr lang="en-US" sz="2400" dirty="0">
              <a:latin typeface="Gadugi" panose="020B0502040204020203" pitchFamily="34" charset="0"/>
            </a:endParaRPr>
          </a:p>
        </p:txBody>
      </p:sp>
      <p:sp>
        <p:nvSpPr>
          <p:cNvPr id="8" name="TextBox 7"/>
          <p:cNvSpPr txBox="1"/>
          <p:nvPr/>
        </p:nvSpPr>
        <p:spPr>
          <a:xfrm>
            <a:off x="8609175" y="2881922"/>
            <a:ext cx="1544012" cy="830997"/>
          </a:xfrm>
          <a:prstGeom prst="rect">
            <a:avLst/>
          </a:prstGeom>
          <a:noFill/>
        </p:spPr>
        <p:txBody>
          <a:bodyPr wrap="none" rtlCol="0">
            <a:spAutoFit/>
          </a:bodyPr>
          <a:lstStyle/>
          <a:p>
            <a:r>
              <a:rPr lang="en-US" sz="2400" dirty="0">
                <a:latin typeface="Gadugi" panose="020B0502040204020203" pitchFamily="34" charset="0"/>
              </a:rPr>
              <a:t>adaptive</a:t>
            </a:r>
          </a:p>
          <a:p>
            <a:r>
              <a:rPr lang="en-US" sz="2400" dirty="0" err="1">
                <a:latin typeface="Gadugi" panose="020B0502040204020203" pitchFamily="34" charset="0"/>
              </a:rPr>
              <a:t>behaviour</a:t>
            </a:r>
            <a:endParaRPr lang="en-US" sz="2400" dirty="0">
              <a:latin typeface="Gadugi" panose="020B0502040204020203" pitchFamily="34" charset="0"/>
            </a:endParaRPr>
          </a:p>
        </p:txBody>
      </p:sp>
      <p:sp>
        <p:nvSpPr>
          <p:cNvPr id="7" name="Left-Right Arrow 6"/>
          <p:cNvSpPr/>
          <p:nvPr/>
        </p:nvSpPr>
        <p:spPr>
          <a:xfrm>
            <a:off x="5409104" y="3241894"/>
            <a:ext cx="1484153" cy="229993"/>
          </a:xfrm>
          <a:prstGeom prst="leftRightArrow">
            <a:avLst/>
          </a:prstGeom>
          <a:solidFill>
            <a:srgbClr val="2C1943"/>
          </a:solidFill>
          <a:ln w="38100" cap="flat" cmpd="sng" algn="ctr">
            <a:noFill/>
            <a:prstDash val="solid"/>
          </a:ln>
          <a:effectLst/>
        </p:spPr>
        <p:txBody>
          <a:bodyPr vert="horz" lIns="121920" tIns="121920" rIns="121920" bIns="121920" rtlCol="0" anchor="ctr"/>
          <a:lstStyle/>
          <a:p>
            <a:pPr algn="ctr" defTabSz="1219170">
              <a:lnSpc>
                <a:spcPts val="2293"/>
              </a:lnSpc>
              <a:buClr>
                <a:srgbClr val="FFFFFF"/>
              </a:buClr>
            </a:pPr>
            <a:endParaRPr lang="en-US" sz="1600" kern="0" dirty="0">
              <a:solidFill>
                <a:schemeClr val="accent3"/>
              </a:solidFill>
              <a:latin typeface="Calibri"/>
              <a:cs typeface="Arial Unicode MS" pitchFamily="34" charset="-128"/>
            </a:endParaRPr>
          </a:p>
        </p:txBody>
      </p:sp>
      <p:grpSp>
        <p:nvGrpSpPr>
          <p:cNvPr id="14" name="Group 13"/>
          <p:cNvGrpSpPr/>
          <p:nvPr/>
        </p:nvGrpSpPr>
        <p:grpSpPr>
          <a:xfrm>
            <a:off x="4079059" y="2502089"/>
            <a:ext cx="1082404" cy="1509209"/>
            <a:chOff x="6028434" y="2172152"/>
            <a:chExt cx="811803" cy="1131907"/>
          </a:xfrm>
        </p:grpSpPr>
        <p:sp>
          <p:nvSpPr>
            <p:cNvPr id="15" name="Oval 14"/>
            <p:cNvSpPr/>
            <p:nvPr/>
          </p:nvSpPr>
          <p:spPr>
            <a:xfrm>
              <a:off x="6095184" y="2172152"/>
              <a:ext cx="690994" cy="690994"/>
            </a:xfrm>
            <a:prstGeom prst="ellipse">
              <a:avLst/>
            </a:prstGeom>
            <a:solidFill>
              <a:srgbClr val="0B000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ounded Rectangle 16"/>
            <p:cNvSpPr/>
            <p:nvPr/>
          </p:nvSpPr>
          <p:spPr>
            <a:xfrm>
              <a:off x="6028434" y="2492256"/>
              <a:ext cx="811803" cy="811803"/>
            </a:xfrm>
            <a:prstGeom prst="round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8" name="Oval 17"/>
            <p:cNvSpPr/>
            <p:nvPr/>
          </p:nvSpPr>
          <p:spPr>
            <a:xfrm>
              <a:off x="6147752" y="2212901"/>
              <a:ext cx="577239" cy="579704"/>
            </a:xfrm>
            <a:prstGeom prst="ellipse">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solidFill>
                    <a:schemeClr val="tx1"/>
                  </a:solidFill>
                </a:rPr>
                <a:t>API</a:t>
              </a:r>
            </a:p>
          </p:txBody>
        </p:sp>
      </p:grpSp>
    </p:spTree>
    <p:extLst>
      <p:ext uri="{BB962C8B-B14F-4D97-AF65-F5344CB8AC3E}">
        <p14:creationId xmlns:p14="http://schemas.microsoft.com/office/powerpoint/2010/main" val="24249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4164240" y="2168373"/>
            <a:ext cx="1045600" cy="1114803"/>
          </a:xfrm>
          <a:prstGeom prst="rect">
            <a:avLst/>
          </a:prstGeom>
          <a:ln>
            <a:noFill/>
          </a:ln>
          <a:effectLst/>
        </p:spPr>
      </p:pic>
      <p:pic>
        <p:nvPicPr>
          <p:cNvPr id="7" name="Picture 6"/>
          <p:cNvPicPr>
            <a:picLocks noChangeAspect="1"/>
          </p:cNvPicPr>
          <p:nvPr/>
        </p:nvPicPr>
        <p:blipFill>
          <a:blip r:embed="rId3"/>
          <a:stretch>
            <a:fillRect/>
          </a:stretch>
        </p:blipFill>
        <p:spPr>
          <a:xfrm>
            <a:off x="3589615" y="3396092"/>
            <a:ext cx="1045600" cy="1114803"/>
          </a:xfrm>
          <a:prstGeom prst="rect">
            <a:avLst/>
          </a:prstGeom>
          <a:ln>
            <a:noFill/>
          </a:ln>
          <a:effectLst/>
        </p:spPr>
      </p:pic>
      <p:pic>
        <p:nvPicPr>
          <p:cNvPr id="8" name="Picture 7"/>
          <p:cNvPicPr>
            <a:picLocks noChangeAspect="1"/>
          </p:cNvPicPr>
          <p:nvPr/>
        </p:nvPicPr>
        <p:blipFill>
          <a:blip r:embed="rId3"/>
          <a:stretch>
            <a:fillRect/>
          </a:stretch>
        </p:blipFill>
        <p:spPr>
          <a:xfrm>
            <a:off x="4821548" y="3411205"/>
            <a:ext cx="1045600" cy="1114803"/>
          </a:xfrm>
          <a:prstGeom prst="rect">
            <a:avLst/>
          </a:prstGeom>
          <a:ln>
            <a:noFill/>
          </a:ln>
          <a:effectLst/>
        </p:spPr>
      </p:pic>
      <p:sp>
        <p:nvSpPr>
          <p:cNvPr id="2" name="Rectangle 1"/>
          <p:cNvSpPr/>
          <p:nvPr/>
        </p:nvSpPr>
        <p:spPr>
          <a:xfrm>
            <a:off x="2875699" y="1710952"/>
            <a:ext cx="3711196" cy="3296163"/>
          </a:xfrm>
          <a:prstGeom prst="rect">
            <a:avLst/>
          </a:prstGeom>
          <a:noFill/>
          <a:ln w="38100" cap="flat" cmpd="sng" algn="ctr">
            <a:solidFill>
              <a:srgbClr val="0B000C"/>
            </a:solidFill>
            <a:prstDash val="solid"/>
          </a:ln>
          <a:effectLst/>
        </p:spPr>
        <p:txBody>
          <a:bodyPr vert="horz" lIns="121920" tIns="121920" rIns="121920" bIns="121920" rtlCol="0" anchor="ctr"/>
          <a:lstStyle/>
          <a:p>
            <a:pPr algn="ctr" defTabSz="1219170">
              <a:lnSpc>
                <a:spcPts val="2293"/>
              </a:lnSpc>
              <a:buClr>
                <a:srgbClr val="FFFFFF"/>
              </a:buClr>
            </a:pPr>
            <a:endParaRPr lang="en-US" sz="1600" kern="0" dirty="0">
              <a:solidFill>
                <a:schemeClr val="accent3"/>
              </a:solidFill>
              <a:latin typeface="Calibri"/>
              <a:cs typeface="Arial Unicode MS" pitchFamily="34" charset="-128"/>
            </a:endParaRPr>
          </a:p>
        </p:txBody>
      </p:sp>
      <p:sp>
        <p:nvSpPr>
          <p:cNvPr id="9" name="Oval 8"/>
          <p:cNvSpPr/>
          <p:nvPr/>
        </p:nvSpPr>
        <p:spPr>
          <a:xfrm>
            <a:off x="8318299" y="2391699"/>
            <a:ext cx="921325" cy="921325"/>
          </a:xfrm>
          <a:prstGeom prst="ellipse">
            <a:avLst/>
          </a:prstGeom>
          <a:solidFill>
            <a:srgbClr val="0B000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ounded Rectangle 9"/>
          <p:cNvSpPr/>
          <p:nvPr/>
        </p:nvSpPr>
        <p:spPr>
          <a:xfrm>
            <a:off x="8229299" y="2818505"/>
            <a:ext cx="1082404" cy="1082404"/>
          </a:xfrm>
          <a:prstGeom prst="round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1" name="Oval 10"/>
          <p:cNvSpPr/>
          <p:nvPr/>
        </p:nvSpPr>
        <p:spPr>
          <a:xfrm>
            <a:off x="8388390" y="2446031"/>
            <a:ext cx="769652" cy="772939"/>
          </a:xfrm>
          <a:prstGeom prst="ellipse">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solidFill>
                  <a:schemeClr val="tx1"/>
                </a:solidFill>
              </a:rPr>
              <a:t>API</a:t>
            </a:r>
          </a:p>
        </p:txBody>
      </p:sp>
      <p:sp>
        <p:nvSpPr>
          <p:cNvPr id="3" name="Right Arrow 2"/>
          <p:cNvSpPr/>
          <p:nvPr/>
        </p:nvSpPr>
        <p:spPr>
          <a:xfrm>
            <a:off x="6604911" y="3187921"/>
            <a:ext cx="1513303" cy="270177"/>
          </a:xfrm>
          <a:prstGeom prst="rightArrow">
            <a:avLst/>
          </a:prstGeom>
          <a:solidFill>
            <a:srgbClr val="0B000C"/>
          </a:solidFill>
          <a:ln w="38100" cap="flat" cmpd="sng" algn="ctr">
            <a:noFill/>
            <a:prstDash val="solid"/>
          </a:ln>
          <a:effectLst/>
        </p:spPr>
        <p:txBody>
          <a:bodyPr vert="horz" lIns="121920" tIns="121920" rIns="121920" bIns="121920" rtlCol="0" anchor="ctr"/>
          <a:lstStyle/>
          <a:p>
            <a:pPr algn="ctr" defTabSz="1219170">
              <a:lnSpc>
                <a:spcPts val="2293"/>
              </a:lnSpc>
              <a:buClr>
                <a:srgbClr val="FFFFFF"/>
              </a:buClr>
            </a:pPr>
            <a:endParaRPr lang="en-US" sz="1600" kern="0" dirty="0">
              <a:solidFill>
                <a:schemeClr val="accent3"/>
              </a:solidFill>
              <a:latin typeface="Calibri"/>
              <a:cs typeface="Arial Unicode MS" pitchFamily="34" charset="-128"/>
            </a:endParaRPr>
          </a:p>
        </p:txBody>
      </p:sp>
      <p:sp>
        <p:nvSpPr>
          <p:cNvPr id="5" name="Rectangle 4"/>
          <p:cNvSpPr/>
          <p:nvPr/>
        </p:nvSpPr>
        <p:spPr>
          <a:xfrm>
            <a:off x="2263171" y="1332702"/>
            <a:ext cx="8124997" cy="3980612"/>
          </a:xfrm>
          <a:prstGeom prst="rect">
            <a:avLst/>
          </a:prstGeom>
          <a:noFill/>
          <a:ln w="38100" cap="flat" cmpd="sng" algn="ctr">
            <a:solidFill>
              <a:schemeClr val="bg1">
                <a:lumMod val="50000"/>
              </a:schemeClr>
            </a:solidFill>
            <a:prstDash val="sysDash"/>
          </a:ln>
          <a:effectLst/>
        </p:spPr>
        <p:txBody>
          <a:bodyPr vert="horz" lIns="121920" tIns="121920" rIns="121920" bIns="121920" rtlCol="0" anchor="ctr"/>
          <a:lstStyle/>
          <a:p>
            <a:pPr algn="ctr" defTabSz="1219170">
              <a:lnSpc>
                <a:spcPts val="2293"/>
              </a:lnSpc>
              <a:buClr>
                <a:srgbClr val="FFFFFF"/>
              </a:buClr>
            </a:pPr>
            <a:endParaRPr lang="en-US" sz="1600" kern="0" dirty="0">
              <a:solidFill>
                <a:schemeClr val="accent3"/>
              </a:solidFill>
              <a:latin typeface="Calibri"/>
              <a:cs typeface="Arial Unicode MS" pitchFamily="34" charset="-128"/>
            </a:endParaRPr>
          </a:p>
        </p:txBody>
      </p:sp>
    </p:spTree>
    <p:extLst>
      <p:ext uri="{BB962C8B-B14F-4D97-AF65-F5344CB8AC3E}">
        <p14:creationId xmlns:p14="http://schemas.microsoft.com/office/powerpoint/2010/main" val="376777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721029" y="2664431"/>
            <a:ext cx="1649002" cy="1649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Gadugi" panose="020B0502040204020203" pitchFamily="34" charset="0"/>
              </a:rPr>
              <a:t>service</a:t>
            </a:r>
          </a:p>
        </p:txBody>
      </p:sp>
      <p:sp>
        <p:nvSpPr>
          <p:cNvPr id="3" name="Oval 2"/>
          <p:cNvSpPr/>
          <p:nvPr/>
        </p:nvSpPr>
        <p:spPr>
          <a:xfrm>
            <a:off x="3887056" y="2664431"/>
            <a:ext cx="1649002"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team</a:t>
            </a:r>
          </a:p>
        </p:txBody>
      </p:sp>
      <p:sp>
        <p:nvSpPr>
          <p:cNvPr id="4" name="Oval 3"/>
          <p:cNvSpPr/>
          <p:nvPr/>
        </p:nvSpPr>
        <p:spPr>
          <a:xfrm>
            <a:off x="3887056" y="4748373"/>
            <a:ext cx="1649002"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tool &amp; platform space</a:t>
            </a:r>
          </a:p>
        </p:txBody>
      </p:sp>
      <p:sp>
        <p:nvSpPr>
          <p:cNvPr id="5" name="Oval 4"/>
          <p:cNvSpPr/>
          <p:nvPr/>
        </p:nvSpPr>
        <p:spPr>
          <a:xfrm>
            <a:off x="3887056" y="597613"/>
            <a:ext cx="1649002"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decision space</a:t>
            </a:r>
          </a:p>
        </p:txBody>
      </p:sp>
      <p:sp>
        <p:nvSpPr>
          <p:cNvPr id="6" name="Oval 5"/>
          <p:cNvSpPr/>
          <p:nvPr/>
        </p:nvSpPr>
        <p:spPr>
          <a:xfrm>
            <a:off x="7721029" y="506002"/>
            <a:ext cx="1649002" cy="1649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adugi" panose="020B0502040204020203" pitchFamily="34" charset="0"/>
              </a:rPr>
              <a:t>supporting services</a:t>
            </a:r>
          </a:p>
        </p:txBody>
      </p:sp>
      <p:sp>
        <p:nvSpPr>
          <p:cNvPr id="16" name="Oval 15"/>
          <p:cNvSpPr/>
          <p:nvPr/>
        </p:nvSpPr>
        <p:spPr>
          <a:xfrm>
            <a:off x="1719209" y="2664431"/>
            <a:ext cx="1649002"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work item</a:t>
            </a:r>
          </a:p>
        </p:txBody>
      </p:sp>
      <p:cxnSp>
        <p:nvCxnSpPr>
          <p:cNvPr id="18" name="Straight Arrow Connector 17"/>
          <p:cNvCxnSpPr>
            <a:endCxn id="3" idx="2"/>
          </p:cNvCxnSpPr>
          <p:nvPr/>
        </p:nvCxnSpPr>
        <p:spPr>
          <a:xfrm>
            <a:off x="3368211" y="3488932"/>
            <a:ext cx="5188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5" idx="4"/>
          </p:cNvCxnSpPr>
          <p:nvPr/>
        </p:nvCxnSpPr>
        <p:spPr>
          <a:xfrm flipV="1">
            <a:off x="4711557" y="2246615"/>
            <a:ext cx="0" cy="416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711557" y="4313433"/>
            <a:ext cx="0" cy="416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36058" y="3452116"/>
            <a:ext cx="2082230" cy="368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8545530" y="2246615"/>
            <a:ext cx="0" cy="416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7719316" y="4825428"/>
            <a:ext cx="1649002" cy="1649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Gadugi" panose="020B0502040204020203" pitchFamily="34" charset="0"/>
              </a:rPr>
              <a:t>infrastructure</a:t>
            </a:r>
          </a:p>
        </p:txBody>
      </p:sp>
      <p:cxnSp>
        <p:nvCxnSpPr>
          <p:cNvPr id="29" name="Straight Arrow Connector 28"/>
          <p:cNvCxnSpPr/>
          <p:nvPr/>
        </p:nvCxnSpPr>
        <p:spPr>
          <a:xfrm>
            <a:off x="8545530" y="4354101"/>
            <a:ext cx="0" cy="416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55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627380"/>
            <a:ext cx="10515600" cy="609334"/>
          </a:xfrm>
        </p:spPr>
        <p:txBody>
          <a:bodyPr/>
          <a:lstStyle/>
          <a:p>
            <a:r>
              <a:rPr lang="en-GB" dirty="0">
                <a:solidFill>
                  <a:schemeClr val="tx1"/>
                </a:solidFill>
                <a:latin typeface="Gadugi" panose="020B0502040204020203" pitchFamily="34" charset="0"/>
              </a:rPr>
              <a:t>API Program Strategy</a:t>
            </a:r>
          </a:p>
        </p:txBody>
      </p:sp>
    </p:spTree>
    <p:extLst>
      <p:ext uri="{BB962C8B-B14F-4D97-AF65-F5344CB8AC3E}">
        <p14:creationId xmlns:p14="http://schemas.microsoft.com/office/powerpoint/2010/main" val="30502259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471899" y="2936696"/>
            <a:ext cx="1051388" cy="1051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Gadugi" panose="020B0502040204020203" pitchFamily="34" charset="0"/>
              </a:rPr>
              <a:t>service</a:t>
            </a:r>
          </a:p>
        </p:txBody>
      </p:sp>
      <p:sp>
        <p:nvSpPr>
          <p:cNvPr id="4" name="Oval 3"/>
          <p:cNvSpPr/>
          <p:nvPr/>
        </p:nvSpPr>
        <p:spPr>
          <a:xfrm>
            <a:off x="3887056" y="4748373"/>
            <a:ext cx="1649002"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tool &amp; platform set</a:t>
            </a:r>
          </a:p>
        </p:txBody>
      </p:sp>
      <p:sp>
        <p:nvSpPr>
          <p:cNvPr id="5" name="Oval 4"/>
          <p:cNvSpPr/>
          <p:nvPr/>
        </p:nvSpPr>
        <p:spPr>
          <a:xfrm>
            <a:off x="2135312" y="595899"/>
            <a:ext cx="5152490"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decision space</a:t>
            </a:r>
          </a:p>
        </p:txBody>
      </p:sp>
      <p:sp>
        <p:nvSpPr>
          <p:cNvPr id="6" name="Oval 5"/>
          <p:cNvSpPr/>
          <p:nvPr/>
        </p:nvSpPr>
        <p:spPr>
          <a:xfrm>
            <a:off x="7721029" y="506002"/>
            <a:ext cx="2553128" cy="1649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adugi" panose="020B0502040204020203" pitchFamily="34" charset="0"/>
              </a:rPr>
              <a:t>supporting services</a:t>
            </a:r>
          </a:p>
        </p:txBody>
      </p:sp>
      <p:cxnSp>
        <p:nvCxnSpPr>
          <p:cNvPr id="18" name="Straight Arrow Connector 17"/>
          <p:cNvCxnSpPr/>
          <p:nvPr/>
        </p:nvCxnSpPr>
        <p:spPr>
          <a:xfrm>
            <a:off x="3107933" y="3478229"/>
            <a:ext cx="1043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 idx="0"/>
          </p:cNvCxnSpPr>
          <p:nvPr/>
        </p:nvCxnSpPr>
        <p:spPr>
          <a:xfrm flipV="1">
            <a:off x="4711557" y="2264595"/>
            <a:ext cx="0" cy="672101"/>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11557" y="3967536"/>
            <a:ext cx="856" cy="67638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 idx="2"/>
          </p:cNvCxnSpPr>
          <p:nvPr/>
        </p:nvCxnSpPr>
        <p:spPr>
          <a:xfrm>
            <a:off x="5095982" y="3452116"/>
            <a:ext cx="3375917" cy="102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4"/>
          </p:cNvCxnSpPr>
          <p:nvPr/>
        </p:nvCxnSpPr>
        <p:spPr>
          <a:xfrm flipV="1">
            <a:off x="8984750" y="2155004"/>
            <a:ext cx="12843" cy="781692"/>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158536" y="4459411"/>
            <a:ext cx="1649002" cy="1649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Gadugi" panose="020B0502040204020203" pitchFamily="34" charset="0"/>
              </a:rPr>
              <a:t>infrastructure</a:t>
            </a:r>
          </a:p>
        </p:txBody>
      </p:sp>
      <p:cxnSp>
        <p:nvCxnSpPr>
          <p:cNvPr id="29" name="Straight Arrow Connector 28"/>
          <p:cNvCxnSpPr/>
          <p:nvPr/>
        </p:nvCxnSpPr>
        <p:spPr>
          <a:xfrm>
            <a:off x="8984750" y="3988084"/>
            <a:ext cx="0" cy="416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055260" y="2958528"/>
            <a:ext cx="1076217" cy="1076217"/>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Gadugi" panose="020B0502040204020203" pitchFamily="34" charset="0"/>
              </a:rPr>
              <a:t>work item</a:t>
            </a:r>
          </a:p>
        </p:txBody>
      </p:sp>
      <p:sp>
        <p:nvSpPr>
          <p:cNvPr id="3" name="Oval 2"/>
          <p:cNvSpPr/>
          <p:nvPr/>
        </p:nvSpPr>
        <p:spPr>
          <a:xfrm>
            <a:off x="4196137" y="2936696"/>
            <a:ext cx="1030840" cy="1030840"/>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Gadugi" panose="020B0502040204020203" pitchFamily="34" charset="0"/>
              </a:rPr>
              <a:t>team</a:t>
            </a:r>
          </a:p>
        </p:txBody>
      </p:sp>
    </p:spTree>
    <p:extLst>
      <p:ext uri="{BB962C8B-B14F-4D97-AF65-F5344CB8AC3E}">
        <p14:creationId xmlns:p14="http://schemas.microsoft.com/office/powerpoint/2010/main" val="3480901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29811" y="-71919"/>
            <a:ext cx="7248418" cy="78032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p:cNvSpPr/>
          <p:nvPr/>
        </p:nvSpPr>
        <p:spPr>
          <a:xfrm>
            <a:off x="7721029" y="2664431"/>
            <a:ext cx="1649002" cy="1649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Gadugi" panose="020B0502040204020203" pitchFamily="34" charset="0"/>
              </a:rPr>
              <a:t>service</a:t>
            </a:r>
          </a:p>
        </p:txBody>
      </p:sp>
      <p:sp>
        <p:nvSpPr>
          <p:cNvPr id="3" name="Oval 2"/>
          <p:cNvSpPr/>
          <p:nvPr/>
        </p:nvSpPr>
        <p:spPr>
          <a:xfrm>
            <a:off x="3887056" y="2664431"/>
            <a:ext cx="1649002"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team</a:t>
            </a:r>
          </a:p>
        </p:txBody>
      </p:sp>
      <p:sp>
        <p:nvSpPr>
          <p:cNvPr id="4" name="Oval 3"/>
          <p:cNvSpPr/>
          <p:nvPr/>
        </p:nvSpPr>
        <p:spPr>
          <a:xfrm>
            <a:off x="3887056" y="4748373"/>
            <a:ext cx="1649002"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tool &amp; platform space</a:t>
            </a:r>
          </a:p>
        </p:txBody>
      </p:sp>
      <p:sp>
        <p:nvSpPr>
          <p:cNvPr id="5" name="Oval 4"/>
          <p:cNvSpPr/>
          <p:nvPr/>
        </p:nvSpPr>
        <p:spPr>
          <a:xfrm>
            <a:off x="3887056" y="597613"/>
            <a:ext cx="1649002"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decision space</a:t>
            </a:r>
          </a:p>
        </p:txBody>
      </p:sp>
      <p:sp>
        <p:nvSpPr>
          <p:cNvPr id="6" name="Oval 5"/>
          <p:cNvSpPr/>
          <p:nvPr/>
        </p:nvSpPr>
        <p:spPr>
          <a:xfrm>
            <a:off x="7721029" y="506002"/>
            <a:ext cx="1649002" cy="1649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adugi" panose="020B0502040204020203" pitchFamily="34" charset="0"/>
              </a:rPr>
              <a:t>supporting services</a:t>
            </a:r>
          </a:p>
        </p:txBody>
      </p:sp>
      <p:sp>
        <p:nvSpPr>
          <p:cNvPr id="16" name="Oval 15"/>
          <p:cNvSpPr/>
          <p:nvPr/>
        </p:nvSpPr>
        <p:spPr>
          <a:xfrm>
            <a:off x="1719209" y="2664431"/>
            <a:ext cx="1649002" cy="1649002"/>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adugi" panose="020B0502040204020203" pitchFamily="34" charset="0"/>
              </a:rPr>
              <a:t>work item</a:t>
            </a:r>
          </a:p>
        </p:txBody>
      </p:sp>
      <p:cxnSp>
        <p:nvCxnSpPr>
          <p:cNvPr id="18" name="Straight Arrow Connector 17"/>
          <p:cNvCxnSpPr>
            <a:endCxn id="3" idx="2"/>
          </p:cNvCxnSpPr>
          <p:nvPr/>
        </p:nvCxnSpPr>
        <p:spPr>
          <a:xfrm>
            <a:off x="3368211" y="3488932"/>
            <a:ext cx="5188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5" idx="4"/>
          </p:cNvCxnSpPr>
          <p:nvPr/>
        </p:nvCxnSpPr>
        <p:spPr>
          <a:xfrm flipV="1">
            <a:off x="4711557" y="2246615"/>
            <a:ext cx="0" cy="416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711557" y="4313433"/>
            <a:ext cx="0" cy="416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36058" y="3452116"/>
            <a:ext cx="2082230" cy="368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8545530" y="2246615"/>
            <a:ext cx="0" cy="416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7719316" y="4825428"/>
            <a:ext cx="1649002" cy="1649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Gadugi" panose="020B0502040204020203" pitchFamily="34" charset="0"/>
              </a:rPr>
              <a:t>infrastructure</a:t>
            </a:r>
          </a:p>
        </p:txBody>
      </p:sp>
      <p:cxnSp>
        <p:nvCxnSpPr>
          <p:cNvPr id="29" name="Straight Arrow Connector 28"/>
          <p:cNvCxnSpPr/>
          <p:nvPr/>
        </p:nvCxnSpPr>
        <p:spPr>
          <a:xfrm>
            <a:off x="8545530" y="4354101"/>
            <a:ext cx="0" cy="416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9702" y="506002"/>
            <a:ext cx="2499014" cy="369332"/>
          </a:xfrm>
          <a:prstGeom prst="rect">
            <a:avLst/>
          </a:prstGeom>
          <a:noFill/>
        </p:spPr>
        <p:txBody>
          <a:bodyPr wrap="square" rtlCol="0">
            <a:spAutoFit/>
          </a:bodyPr>
          <a:lstStyle/>
          <a:p>
            <a:r>
              <a:rPr lang="en-GB" b="1" dirty="0"/>
              <a:t>Adaptive</a:t>
            </a:r>
          </a:p>
        </p:txBody>
      </p:sp>
      <p:sp>
        <p:nvSpPr>
          <p:cNvPr id="17" name="TextBox 16"/>
          <p:cNvSpPr txBox="1"/>
          <p:nvPr/>
        </p:nvSpPr>
        <p:spPr>
          <a:xfrm>
            <a:off x="10352925" y="506002"/>
            <a:ext cx="2499014" cy="369332"/>
          </a:xfrm>
          <a:prstGeom prst="rect">
            <a:avLst/>
          </a:prstGeom>
          <a:noFill/>
        </p:spPr>
        <p:txBody>
          <a:bodyPr wrap="square" rtlCol="0">
            <a:spAutoFit/>
          </a:bodyPr>
          <a:lstStyle/>
          <a:p>
            <a:r>
              <a:rPr lang="en-GB" b="1" dirty="0"/>
              <a:t>Non-Adaptive</a:t>
            </a:r>
          </a:p>
        </p:txBody>
      </p:sp>
    </p:spTree>
    <p:extLst>
      <p:ext uri="{BB962C8B-B14F-4D97-AF65-F5344CB8AC3E}">
        <p14:creationId xmlns:p14="http://schemas.microsoft.com/office/powerpoint/2010/main" val="40567696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535" y="1722474"/>
            <a:ext cx="10972800" cy="3942945"/>
          </a:xfrm>
        </p:spPr>
        <p:txBody>
          <a:bodyPr/>
          <a:lstStyle/>
          <a:p>
            <a:pPr marL="609585" lvl="1" indent="0">
              <a:buNone/>
            </a:pPr>
            <a:endParaRPr lang="en-GB" sz="3200" dirty="0">
              <a:latin typeface="Gadugi" panose="020B0502040204020203" pitchFamily="34" charset="0"/>
            </a:endParaRPr>
          </a:p>
          <a:p>
            <a:pPr marL="685783" indent="-609585"/>
            <a:r>
              <a:rPr lang="en-GB" sz="3200" dirty="0">
                <a:latin typeface="Gadugi" panose="020B0502040204020203" pitchFamily="34" charset="0"/>
              </a:rPr>
              <a:t>Co-ordination requirements are too high</a:t>
            </a:r>
          </a:p>
          <a:p>
            <a:pPr marL="685783" indent="-609585"/>
            <a:r>
              <a:rPr lang="en-GB" sz="3200" dirty="0">
                <a:latin typeface="Gadugi" panose="020B0502040204020203" pitchFamily="34" charset="0"/>
              </a:rPr>
              <a:t>Change is laborious</a:t>
            </a:r>
          </a:p>
          <a:p>
            <a:pPr marL="685783" indent="-609585"/>
            <a:r>
              <a:rPr lang="en-GB" sz="3200" dirty="0">
                <a:latin typeface="Gadugi" panose="020B0502040204020203" pitchFamily="34" charset="0"/>
              </a:rPr>
              <a:t>Risk aversion reduces change speed</a:t>
            </a:r>
          </a:p>
          <a:p>
            <a:pPr lvl="1"/>
            <a:endParaRPr lang="en-GB" sz="3200" dirty="0">
              <a:latin typeface="Gadugi" panose="020B0502040204020203" pitchFamily="34" charset="0"/>
            </a:endParaRPr>
          </a:p>
        </p:txBody>
      </p:sp>
      <p:sp>
        <p:nvSpPr>
          <p:cNvPr id="4" name="Content Placeholder 2"/>
          <p:cNvSpPr txBox="1">
            <a:spLocks/>
          </p:cNvSpPr>
          <p:nvPr/>
        </p:nvSpPr>
        <p:spPr>
          <a:xfrm>
            <a:off x="0" y="288260"/>
            <a:ext cx="12192000" cy="1675219"/>
          </a:xfrm>
          <a:prstGeom prst="rect">
            <a:avLst/>
          </a:prstGeom>
          <a:solidFill>
            <a:schemeClr val="tx1"/>
          </a:solid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dirty="0">
              <a:solidFill>
                <a:schemeClr val="bg1"/>
              </a:solidFill>
              <a:latin typeface="Gadugi" panose="020B0502040204020203" pitchFamily="34" charset="0"/>
            </a:endParaRPr>
          </a:p>
          <a:p>
            <a:pPr marL="0" indent="0">
              <a:buNone/>
            </a:pPr>
            <a:r>
              <a:rPr lang="en-GB" dirty="0">
                <a:solidFill>
                  <a:schemeClr val="bg1"/>
                </a:solidFill>
                <a:latin typeface="Gadugi" panose="020B0502040204020203" pitchFamily="34" charset="0"/>
              </a:rPr>
              <a:t>  What makes technology systems resistant to change?</a:t>
            </a:r>
          </a:p>
        </p:txBody>
      </p:sp>
    </p:spTree>
    <p:extLst>
      <p:ext uri="{BB962C8B-B14F-4D97-AF65-F5344CB8AC3E}">
        <p14:creationId xmlns:p14="http://schemas.microsoft.com/office/powerpoint/2010/main" val="28926106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843290" y="662852"/>
          <a:ext cx="10717612" cy="5976811"/>
        </p:xfrm>
        <a:graphic>
          <a:graphicData uri="http://schemas.openxmlformats.org/drawingml/2006/table">
            <a:tbl>
              <a:tblPr bandRow="1">
                <a:tableStyleId>{5C22544A-7EE6-4342-B048-85BDC9FD1C3A}</a:tableStyleId>
              </a:tblPr>
              <a:tblGrid>
                <a:gridCol w="2391580">
                  <a:extLst>
                    <a:ext uri="{9D8B030D-6E8A-4147-A177-3AD203B41FA5}">
                      <a16:colId xmlns:a16="http://schemas.microsoft.com/office/drawing/2014/main" val="3348371967"/>
                    </a:ext>
                  </a:extLst>
                </a:gridCol>
                <a:gridCol w="2775344">
                  <a:extLst>
                    <a:ext uri="{9D8B030D-6E8A-4147-A177-3AD203B41FA5}">
                      <a16:colId xmlns:a16="http://schemas.microsoft.com/office/drawing/2014/main" val="3363380174"/>
                    </a:ext>
                  </a:extLst>
                </a:gridCol>
                <a:gridCol w="2775344">
                  <a:extLst>
                    <a:ext uri="{9D8B030D-6E8A-4147-A177-3AD203B41FA5}">
                      <a16:colId xmlns:a16="http://schemas.microsoft.com/office/drawing/2014/main" val="1830328884"/>
                    </a:ext>
                  </a:extLst>
                </a:gridCol>
                <a:gridCol w="2775344">
                  <a:extLst>
                    <a:ext uri="{9D8B030D-6E8A-4147-A177-3AD203B41FA5}">
                      <a16:colId xmlns:a16="http://schemas.microsoft.com/office/drawing/2014/main" val="1436173452"/>
                    </a:ext>
                  </a:extLst>
                </a:gridCol>
              </a:tblGrid>
              <a:tr h="74191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900" b="0" i="0" u="none" strike="noStrike" kern="0" cap="none" spc="0" normalizeH="0" baseline="0" noProof="0" dirty="0">
                        <a:ln>
                          <a:noFill/>
                        </a:ln>
                        <a:solidFill>
                          <a:srgbClr val="20343A"/>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1900" b="1" baseline="0" dirty="0">
                          <a:latin typeface="Aileron"/>
                        </a:rPr>
                        <a:t>Lighter </a:t>
                      </a:r>
                      <a:r>
                        <a:rPr lang="en-GB" sz="1900" b="1" dirty="0">
                          <a:latin typeface="Aileron"/>
                        </a:rPr>
                        <a:t>Co-ordination</a:t>
                      </a:r>
                    </a:p>
                  </a:txBody>
                  <a:tcPr marL="121920" marR="121920" marT="60960" marB="60960" anchor="ctr">
                    <a:solidFill>
                      <a:srgbClr val="F2F2F2"/>
                    </a:solidFill>
                  </a:tcPr>
                </a:tc>
                <a:tc>
                  <a:txBody>
                    <a:bodyPr/>
                    <a:lstStyle/>
                    <a:p>
                      <a:pPr algn="ctr"/>
                      <a:r>
                        <a:rPr lang="en-GB" sz="1900" b="1" baseline="0" dirty="0">
                          <a:latin typeface="Aileron"/>
                        </a:rPr>
                        <a:t>Labour Reduction</a:t>
                      </a:r>
                      <a:endParaRPr lang="en-GB" sz="1900" b="1" dirty="0">
                        <a:latin typeface="Aileron"/>
                      </a:endParaRPr>
                    </a:p>
                  </a:txBody>
                  <a:tcPr marL="121920" marR="121920" marT="60960" marB="60960" anchor="ctr">
                    <a:solidFill>
                      <a:srgbClr val="F2F2F2"/>
                    </a:solidFill>
                  </a:tcPr>
                </a:tc>
                <a:tc>
                  <a:txBody>
                    <a:bodyPr/>
                    <a:lstStyle/>
                    <a:p>
                      <a:pPr algn="ctr"/>
                      <a:r>
                        <a:rPr lang="en-GB" sz="1900" b="1" dirty="0">
                          <a:latin typeface="Aileron"/>
                        </a:rPr>
                        <a:t>Risk Reduction</a:t>
                      </a:r>
                    </a:p>
                  </a:txBody>
                  <a:tcPr marL="121920" marR="121920" marT="60960" marB="60960" anchor="ctr">
                    <a:solidFill>
                      <a:srgbClr val="F2F2F2"/>
                    </a:solidFill>
                  </a:tcPr>
                </a:tc>
                <a:extLst>
                  <a:ext uri="{0D108BD9-81ED-4DB2-BD59-A6C34878D82A}">
                    <a16:rowId xmlns:a16="http://schemas.microsoft.com/office/drawing/2014/main" val="1934227340"/>
                  </a:ext>
                </a:extLst>
              </a:tr>
              <a:tr h="114576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rgbClr val="20343A"/>
                          </a:solidFill>
                          <a:latin typeface="Aileron"/>
                          <a:ea typeface="Aileron" charset="0"/>
                          <a:cs typeface="Aileron" charset="0"/>
                        </a:rPr>
                        <a:t>Solution</a:t>
                      </a:r>
                    </a:p>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rgbClr val="20343A"/>
                          </a:solidFill>
                          <a:latin typeface="Aileron"/>
                          <a:ea typeface="Aileron" charset="0"/>
                          <a:cs typeface="Aileron" charset="0"/>
                        </a:rPr>
                        <a:t>(macro)</a:t>
                      </a:r>
                      <a:endParaRPr kumimoji="0" lang="en-US" sz="1900" b="1" i="0" u="none" strike="noStrike" kern="0" cap="none" spc="0" normalizeH="0" baseline="0" noProof="0" dirty="0">
                        <a:ln>
                          <a:noFill/>
                        </a:ln>
                        <a:solidFill>
                          <a:srgbClr val="20343A"/>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2400" dirty="0"/>
                        <a:t>De-Centralization</a:t>
                      </a:r>
                    </a:p>
                  </a:txBody>
                  <a:tcPr marL="121920" marR="121920" marT="60960" marB="60960" anchor="ctr">
                    <a:solidFill>
                      <a:srgbClr val="F2F2F2"/>
                    </a:solidFill>
                  </a:tcPr>
                </a:tc>
                <a:tc>
                  <a:txBody>
                    <a:bodyPr/>
                    <a:lstStyle/>
                    <a:p>
                      <a:pPr algn="ctr"/>
                      <a:r>
                        <a:rPr lang="en-GB" sz="2400" dirty="0" err="1"/>
                        <a:t>Evolvability</a:t>
                      </a:r>
                      <a:endParaRPr lang="en-GB" sz="2400" dirty="0"/>
                    </a:p>
                  </a:txBody>
                  <a:tcPr marL="121920" marR="121920" marT="60960" marB="60960" anchor="ctr">
                    <a:solidFill>
                      <a:srgbClr val="F2F2F2"/>
                    </a:solidFill>
                  </a:tcPr>
                </a:tc>
                <a:tc>
                  <a:txBody>
                    <a:bodyPr/>
                    <a:lstStyle/>
                    <a:p>
                      <a:pPr algn="ctr"/>
                      <a:r>
                        <a:rPr lang="en-GB" sz="2400" dirty="0"/>
                        <a:t>Adaptiveness / “Anti-Fragility”</a:t>
                      </a:r>
                    </a:p>
                  </a:txBody>
                  <a:tcPr marL="121920" marR="121920" marT="60960" marB="60960" anchor="ctr">
                    <a:solidFill>
                      <a:srgbClr val="F2F2F2"/>
                    </a:solidFill>
                  </a:tcPr>
                </a:tc>
                <a:extLst>
                  <a:ext uri="{0D108BD9-81ED-4DB2-BD59-A6C34878D82A}">
                    <a16:rowId xmlns:a16="http://schemas.microsoft.com/office/drawing/2014/main" val="1224699117"/>
                  </a:ext>
                </a:extLst>
              </a:tr>
              <a:tr h="1036300">
                <a:tc>
                  <a:txBody>
                    <a:bodyPr/>
                    <a:lstStyle/>
                    <a:p>
                      <a:pPr algn="ctr"/>
                      <a:endParaRPr lang="en-GB" sz="1900" b="1" dirty="0">
                        <a:latin typeface="Aileron"/>
                      </a:endParaRPr>
                    </a:p>
                  </a:txBody>
                  <a:tcPr marL="121920" marR="121920" marT="60960" marB="60960" anchor="ctr">
                    <a:solidFill>
                      <a:srgbClr val="FDEADA"/>
                    </a:solidFill>
                  </a:tcPr>
                </a:tc>
                <a:tc>
                  <a:txBody>
                    <a:bodyPr/>
                    <a:lstStyle/>
                    <a:p>
                      <a:pPr algn="ctr"/>
                      <a:endParaRPr lang="en-GB" sz="2400" dirty="0"/>
                    </a:p>
                  </a:txBody>
                  <a:tcPr marL="121920" marR="121920" marT="60960" marB="60960" anchor="ctr">
                    <a:solidFill>
                      <a:srgbClr val="FDEADA"/>
                    </a:solidFill>
                  </a:tcPr>
                </a:tc>
                <a:tc>
                  <a:txBody>
                    <a:bodyPr/>
                    <a:lstStyle/>
                    <a:p>
                      <a:pPr algn="ctr"/>
                      <a:endParaRPr lang="en-GB" sz="2400" dirty="0"/>
                    </a:p>
                  </a:txBody>
                  <a:tcPr marL="121920" marR="121920" marT="60960" marB="60960" anchor="ctr">
                    <a:solidFill>
                      <a:srgbClr val="FDEADA"/>
                    </a:solidFill>
                  </a:tcPr>
                </a:tc>
                <a:tc>
                  <a:txBody>
                    <a:bodyPr/>
                    <a:lstStyle/>
                    <a:p>
                      <a:pPr algn="ctr"/>
                      <a:endParaRPr lang="en-GB" sz="2400" dirty="0"/>
                    </a:p>
                  </a:txBody>
                  <a:tcPr marL="121920" marR="121920" marT="60960" marB="60960" anchor="ctr">
                    <a:solidFill>
                      <a:srgbClr val="FDEADA"/>
                    </a:solidFill>
                  </a:tcPr>
                </a:tc>
                <a:extLst>
                  <a:ext uri="{0D108BD9-81ED-4DB2-BD59-A6C34878D82A}">
                    <a16:rowId xmlns:a16="http://schemas.microsoft.com/office/drawing/2014/main" val="1702492935"/>
                  </a:ext>
                </a:extLst>
              </a:tr>
              <a:tr h="980239">
                <a:tc>
                  <a:txBody>
                    <a:bodyPr/>
                    <a:lstStyle/>
                    <a:p>
                      <a:pPr algn="ctr"/>
                      <a:endParaRPr lang="en-GB" sz="1900" b="1" dirty="0">
                        <a:latin typeface="Aileron"/>
                      </a:endParaRPr>
                    </a:p>
                  </a:txBody>
                  <a:tcPr marL="121920" marR="121920" marT="60960" marB="60960" anchor="ctr">
                    <a:solidFill>
                      <a:schemeClr val="accent3">
                        <a:lumMod val="20000"/>
                        <a:lumOff val="80000"/>
                      </a:schemeClr>
                    </a:solidFill>
                  </a:tcPr>
                </a:tc>
                <a:tc>
                  <a:txBody>
                    <a:bodyPr/>
                    <a:lstStyle/>
                    <a:p>
                      <a:pPr algn="ctr"/>
                      <a:endParaRPr lang="en-GB" sz="2400" dirty="0"/>
                    </a:p>
                  </a:txBody>
                  <a:tcPr marL="121920" marR="121920" marT="60960" marB="60960" anchor="ctr">
                    <a:solidFill>
                      <a:schemeClr val="accent3">
                        <a:lumMod val="20000"/>
                        <a:lumOff val="80000"/>
                      </a:schemeClr>
                    </a:solidFill>
                  </a:tcPr>
                </a:tc>
                <a:tc>
                  <a:txBody>
                    <a:bodyPr/>
                    <a:lstStyle/>
                    <a:p>
                      <a:pPr algn="ctr"/>
                      <a:endParaRPr lang="en-GB" sz="2400" dirty="0"/>
                    </a:p>
                  </a:txBody>
                  <a:tcPr marL="121920" marR="121920" marT="60960" marB="60960" anchor="ctr">
                    <a:solidFill>
                      <a:schemeClr val="accent3">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2400" dirty="0"/>
                    </a:p>
                  </a:txBody>
                  <a:tcPr marL="121920" marR="121920" marT="60960" marB="60960" anchor="ctr">
                    <a:solidFill>
                      <a:schemeClr val="accent3">
                        <a:lumMod val="20000"/>
                        <a:lumOff val="80000"/>
                      </a:schemeClr>
                    </a:solidFill>
                  </a:tcPr>
                </a:tc>
                <a:extLst>
                  <a:ext uri="{0D108BD9-81ED-4DB2-BD59-A6C34878D82A}">
                    <a16:rowId xmlns:a16="http://schemas.microsoft.com/office/drawing/2014/main" val="1629782575"/>
                  </a:ext>
                </a:extLst>
              </a:tr>
              <a:tr h="1036300">
                <a:tc>
                  <a:txBody>
                    <a:bodyPr/>
                    <a:lstStyle/>
                    <a:p>
                      <a:pPr algn="ctr"/>
                      <a:endParaRPr lang="en-GB" sz="1900" b="1" dirty="0">
                        <a:latin typeface="Aileron"/>
                      </a:endParaRPr>
                    </a:p>
                  </a:txBody>
                  <a:tcPr marL="121920" marR="121920" marT="60960" marB="60960" anchor="ctr">
                    <a:solidFill>
                      <a:srgbClr val="F2DCDB"/>
                    </a:solidFill>
                  </a:tcPr>
                </a:tc>
                <a:tc>
                  <a:txBody>
                    <a:bodyPr/>
                    <a:lstStyle/>
                    <a:p>
                      <a:pPr algn="ctr"/>
                      <a:endParaRPr lang="en-GB" sz="2400" dirty="0"/>
                    </a:p>
                  </a:txBody>
                  <a:tcPr marL="121920" marR="121920" marT="60960" marB="60960" anchor="ctr">
                    <a:solidFill>
                      <a:srgbClr val="F2DCDB"/>
                    </a:solidFill>
                  </a:tcPr>
                </a:tc>
                <a:tc>
                  <a:txBody>
                    <a:bodyPr/>
                    <a:lstStyle/>
                    <a:p>
                      <a:pPr algn="ctr"/>
                      <a:endParaRPr lang="en-GB" sz="2400" dirty="0"/>
                    </a:p>
                  </a:txBody>
                  <a:tcPr marL="121920" marR="121920" marT="60960" marB="60960" anchor="ctr">
                    <a:solidFill>
                      <a:srgbClr val="F2DCDB"/>
                    </a:solidFill>
                  </a:tcPr>
                </a:tc>
                <a:tc>
                  <a:txBody>
                    <a:bodyPr/>
                    <a:lstStyle/>
                    <a:p>
                      <a:pPr algn="ctr"/>
                      <a:endParaRPr lang="en-GB" sz="2400" dirty="0"/>
                    </a:p>
                  </a:txBody>
                  <a:tcPr marL="121920" marR="121920" marT="60960" marB="60960" anchor="ctr">
                    <a:solidFill>
                      <a:srgbClr val="F2DCDB"/>
                    </a:solidFill>
                  </a:tcPr>
                </a:tc>
                <a:extLst>
                  <a:ext uri="{0D108BD9-81ED-4DB2-BD59-A6C34878D82A}">
                    <a16:rowId xmlns:a16="http://schemas.microsoft.com/office/drawing/2014/main" val="3059753518"/>
                  </a:ext>
                </a:extLst>
              </a:tr>
              <a:tr h="1036300">
                <a:tc>
                  <a:txBody>
                    <a:bodyPr/>
                    <a:lstStyle/>
                    <a:p>
                      <a:pPr algn="ctr"/>
                      <a:endParaRPr lang="en-GB" sz="1900" b="1" dirty="0">
                        <a:latin typeface="Aileron"/>
                      </a:endParaRPr>
                    </a:p>
                  </a:txBody>
                  <a:tcPr marL="121920" marR="121920" marT="60960" marB="60960" anchor="ctr">
                    <a:solidFill>
                      <a:srgbClr val="DCE6F2"/>
                    </a:solidFill>
                  </a:tcPr>
                </a:tc>
                <a:tc>
                  <a:txBody>
                    <a:bodyPr/>
                    <a:lstStyle/>
                    <a:p>
                      <a:pPr algn="ctr"/>
                      <a:endParaRPr lang="en-GB" sz="2400" dirty="0"/>
                    </a:p>
                  </a:txBody>
                  <a:tcPr marL="121920" marR="121920" marT="60960" marB="60960" anchor="ctr">
                    <a:solidFill>
                      <a:srgbClr val="DCE6F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2400" dirty="0"/>
                    </a:p>
                  </a:txBody>
                  <a:tcPr marL="121920" marR="121920" marT="60960" marB="60960" anchor="ctr">
                    <a:solidFill>
                      <a:srgbClr val="DCE6F2"/>
                    </a:solidFill>
                  </a:tcPr>
                </a:tc>
                <a:tc>
                  <a:txBody>
                    <a:bodyPr/>
                    <a:lstStyle/>
                    <a:p>
                      <a:pPr algn="ctr"/>
                      <a:endParaRPr lang="en-GB" sz="2400" dirty="0"/>
                    </a:p>
                  </a:txBody>
                  <a:tcPr marL="121920" marR="121920" marT="60960" marB="60960" anchor="ctr">
                    <a:solidFill>
                      <a:srgbClr val="DCE6F2"/>
                    </a:solidFill>
                  </a:tcPr>
                </a:tc>
                <a:extLst>
                  <a:ext uri="{0D108BD9-81ED-4DB2-BD59-A6C34878D82A}">
                    <a16:rowId xmlns:a16="http://schemas.microsoft.com/office/drawing/2014/main" val="3434573392"/>
                  </a:ext>
                </a:extLst>
              </a:tr>
            </a:tbl>
          </a:graphicData>
        </a:graphic>
      </p:graphicFrame>
      <p:sp>
        <p:nvSpPr>
          <p:cNvPr id="6" name="TextBox 5"/>
          <p:cNvSpPr txBox="1"/>
          <p:nvPr/>
        </p:nvSpPr>
        <p:spPr>
          <a:xfrm>
            <a:off x="772634" y="85062"/>
            <a:ext cx="3147237" cy="461665"/>
          </a:xfrm>
          <a:prstGeom prst="rect">
            <a:avLst/>
          </a:prstGeom>
          <a:noFill/>
        </p:spPr>
        <p:txBody>
          <a:bodyPr wrap="square" rtlCol="0">
            <a:spAutoFit/>
          </a:bodyPr>
          <a:lstStyle/>
          <a:p>
            <a:r>
              <a:rPr lang="en-GB" sz="2400" dirty="0">
                <a:latin typeface="Gadugi" panose="020B0502040204020203" pitchFamily="34" charset="0"/>
              </a:rPr>
              <a:t>Emerging Trends</a:t>
            </a:r>
          </a:p>
        </p:txBody>
      </p:sp>
    </p:spTree>
    <p:extLst>
      <p:ext uri="{BB962C8B-B14F-4D97-AF65-F5344CB8AC3E}">
        <p14:creationId xmlns:p14="http://schemas.microsoft.com/office/powerpoint/2010/main" val="385895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843290" y="662852"/>
          <a:ext cx="10717612" cy="5976811"/>
        </p:xfrm>
        <a:graphic>
          <a:graphicData uri="http://schemas.openxmlformats.org/drawingml/2006/table">
            <a:tbl>
              <a:tblPr bandRow="1">
                <a:tableStyleId>{5C22544A-7EE6-4342-B048-85BDC9FD1C3A}</a:tableStyleId>
              </a:tblPr>
              <a:tblGrid>
                <a:gridCol w="2391580">
                  <a:extLst>
                    <a:ext uri="{9D8B030D-6E8A-4147-A177-3AD203B41FA5}">
                      <a16:colId xmlns:a16="http://schemas.microsoft.com/office/drawing/2014/main" val="3348371967"/>
                    </a:ext>
                  </a:extLst>
                </a:gridCol>
                <a:gridCol w="2775344">
                  <a:extLst>
                    <a:ext uri="{9D8B030D-6E8A-4147-A177-3AD203B41FA5}">
                      <a16:colId xmlns:a16="http://schemas.microsoft.com/office/drawing/2014/main" val="3363380174"/>
                    </a:ext>
                  </a:extLst>
                </a:gridCol>
                <a:gridCol w="2775344">
                  <a:extLst>
                    <a:ext uri="{9D8B030D-6E8A-4147-A177-3AD203B41FA5}">
                      <a16:colId xmlns:a16="http://schemas.microsoft.com/office/drawing/2014/main" val="1830328884"/>
                    </a:ext>
                  </a:extLst>
                </a:gridCol>
                <a:gridCol w="2775344">
                  <a:extLst>
                    <a:ext uri="{9D8B030D-6E8A-4147-A177-3AD203B41FA5}">
                      <a16:colId xmlns:a16="http://schemas.microsoft.com/office/drawing/2014/main" val="1436173452"/>
                    </a:ext>
                  </a:extLst>
                </a:gridCol>
              </a:tblGrid>
              <a:tr h="74191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900" b="0" i="0" u="none" strike="noStrike" kern="0" cap="none" spc="0" normalizeH="0" baseline="0" noProof="0" dirty="0">
                        <a:ln>
                          <a:noFill/>
                        </a:ln>
                        <a:solidFill>
                          <a:srgbClr val="20343A"/>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1900" b="1" baseline="0" dirty="0">
                          <a:latin typeface="Aileron"/>
                        </a:rPr>
                        <a:t>Lighter </a:t>
                      </a:r>
                      <a:r>
                        <a:rPr lang="en-GB" sz="1900" b="1" dirty="0">
                          <a:latin typeface="Aileron"/>
                        </a:rPr>
                        <a:t>Co-ordination</a:t>
                      </a:r>
                    </a:p>
                  </a:txBody>
                  <a:tcPr marL="121920" marR="121920" marT="60960" marB="60960" anchor="ctr">
                    <a:solidFill>
                      <a:srgbClr val="F2F2F2"/>
                    </a:solidFill>
                  </a:tcPr>
                </a:tc>
                <a:tc>
                  <a:txBody>
                    <a:bodyPr/>
                    <a:lstStyle/>
                    <a:p>
                      <a:pPr algn="ctr"/>
                      <a:r>
                        <a:rPr lang="en-GB" sz="1900" b="1" baseline="0" dirty="0">
                          <a:latin typeface="Aileron"/>
                        </a:rPr>
                        <a:t>Labour Reduction</a:t>
                      </a:r>
                      <a:endParaRPr lang="en-GB" sz="1900" b="1" dirty="0">
                        <a:latin typeface="Aileron"/>
                      </a:endParaRPr>
                    </a:p>
                  </a:txBody>
                  <a:tcPr marL="121920" marR="121920" marT="60960" marB="60960" anchor="ctr">
                    <a:solidFill>
                      <a:srgbClr val="F2F2F2"/>
                    </a:solidFill>
                  </a:tcPr>
                </a:tc>
                <a:tc>
                  <a:txBody>
                    <a:bodyPr/>
                    <a:lstStyle/>
                    <a:p>
                      <a:pPr algn="ctr"/>
                      <a:r>
                        <a:rPr lang="en-GB" sz="1900" b="1" dirty="0">
                          <a:latin typeface="Aileron"/>
                        </a:rPr>
                        <a:t>Risk Reduction</a:t>
                      </a:r>
                    </a:p>
                  </a:txBody>
                  <a:tcPr marL="121920" marR="121920" marT="60960" marB="60960" anchor="ctr">
                    <a:solidFill>
                      <a:srgbClr val="F2F2F2"/>
                    </a:solidFill>
                  </a:tcPr>
                </a:tc>
                <a:extLst>
                  <a:ext uri="{0D108BD9-81ED-4DB2-BD59-A6C34878D82A}">
                    <a16:rowId xmlns:a16="http://schemas.microsoft.com/office/drawing/2014/main" val="1934227340"/>
                  </a:ext>
                </a:extLst>
              </a:tr>
              <a:tr h="114576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chemeClr val="bg1">
                              <a:lumMod val="50000"/>
                            </a:schemeClr>
                          </a:solidFill>
                          <a:latin typeface="Aileron"/>
                          <a:ea typeface="Aileron" charset="0"/>
                          <a:cs typeface="Aileron" charset="0"/>
                        </a:rPr>
                        <a:t>Solution</a:t>
                      </a:r>
                    </a:p>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chemeClr val="bg1">
                              <a:lumMod val="50000"/>
                            </a:schemeClr>
                          </a:solidFill>
                          <a:latin typeface="Aileron"/>
                          <a:ea typeface="Aileron" charset="0"/>
                          <a:cs typeface="Aileron" charset="0"/>
                        </a:rPr>
                        <a:t>(macro)</a:t>
                      </a:r>
                      <a:endParaRPr kumimoji="0" lang="en-US" sz="1900" b="1" i="0" u="none" strike="noStrike" kern="0" cap="none" spc="0" normalizeH="0" baseline="0" noProof="0" dirty="0">
                        <a:ln>
                          <a:noFill/>
                        </a:ln>
                        <a:solidFill>
                          <a:schemeClr val="bg1">
                            <a:lumMod val="50000"/>
                          </a:schemeClr>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2400" dirty="0">
                          <a:solidFill>
                            <a:schemeClr val="bg1">
                              <a:lumMod val="50000"/>
                            </a:schemeClr>
                          </a:solidFill>
                        </a:rPr>
                        <a:t>De-Centralization</a:t>
                      </a:r>
                    </a:p>
                  </a:txBody>
                  <a:tcPr marL="121920" marR="121920" marT="60960" marB="60960" anchor="ctr">
                    <a:solidFill>
                      <a:srgbClr val="F2F2F2"/>
                    </a:solidFill>
                  </a:tcPr>
                </a:tc>
                <a:tc>
                  <a:txBody>
                    <a:bodyPr/>
                    <a:lstStyle/>
                    <a:p>
                      <a:pPr algn="ctr"/>
                      <a:r>
                        <a:rPr lang="en-GB" sz="2400" dirty="0" err="1">
                          <a:solidFill>
                            <a:schemeClr val="bg1">
                              <a:lumMod val="50000"/>
                            </a:schemeClr>
                          </a:solidFill>
                        </a:rPr>
                        <a:t>Evolvability</a:t>
                      </a:r>
                      <a:endParaRPr lang="en-GB" sz="2400" dirty="0">
                        <a:solidFill>
                          <a:schemeClr val="bg1">
                            <a:lumMod val="50000"/>
                          </a:schemeClr>
                        </a:solidFill>
                      </a:endParaRPr>
                    </a:p>
                  </a:txBody>
                  <a:tcPr marL="121920" marR="121920" marT="60960" marB="60960" anchor="ctr">
                    <a:solidFill>
                      <a:srgbClr val="F2F2F2"/>
                    </a:solidFill>
                  </a:tcPr>
                </a:tc>
                <a:tc>
                  <a:txBody>
                    <a:bodyPr/>
                    <a:lstStyle/>
                    <a:p>
                      <a:pPr algn="ctr"/>
                      <a:r>
                        <a:rPr lang="en-GB" sz="2400" dirty="0">
                          <a:solidFill>
                            <a:schemeClr val="bg1">
                              <a:lumMod val="50000"/>
                            </a:schemeClr>
                          </a:solidFill>
                        </a:rPr>
                        <a:t>Adaptiveness / “Anti-Fragility”</a:t>
                      </a:r>
                    </a:p>
                  </a:txBody>
                  <a:tcPr marL="121920" marR="121920" marT="60960" marB="60960" anchor="ctr">
                    <a:solidFill>
                      <a:srgbClr val="F2F2F2"/>
                    </a:solidFill>
                  </a:tcPr>
                </a:tc>
                <a:extLst>
                  <a:ext uri="{0D108BD9-81ED-4DB2-BD59-A6C34878D82A}">
                    <a16:rowId xmlns:a16="http://schemas.microsoft.com/office/drawing/2014/main" val="1224699117"/>
                  </a:ext>
                </a:extLst>
              </a:tr>
              <a:tr h="1036300">
                <a:tc>
                  <a:txBody>
                    <a:bodyPr/>
                    <a:lstStyle/>
                    <a:p>
                      <a:pPr algn="ctr"/>
                      <a:r>
                        <a:rPr lang="en-GB" sz="1900" b="1" dirty="0">
                          <a:latin typeface="Aileron"/>
                        </a:rPr>
                        <a:t>Service</a:t>
                      </a:r>
                    </a:p>
                    <a:p>
                      <a:pPr algn="ctr"/>
                      <a:r>
                        <a:rPr lang="en-GB" sz="1900" b="1" dirty="0">
                          <a:latin typeface="Aileron"/>
                        </a:rPr>
                        <a:t>(micro)</a:t>
                      </a:r>
                    </a:p>
                  </a:txBody>
                  <a:tcPr marL="121920" marR="121920" marT="60960" marB="60960" anchor="ctr">
                    <a:solidFill>
                      <a:srgbClr val="FDEADA"/>
                    </a:solidFill>
                  </a:tcPr>
                </a:tc>
                <a:tc>
                  <a:txBody>
                    <a:bodyPr/>
                    <a:lstStyle/>
                    <a:p>
                      <a:pPr algn="ctr"/>
                      <a:r>
                        <a:rPr lang="en-GB" sz="2400" dirty="0"/>
                        <a:t>Bounded Contexts</a:t>
                      </a:r>
                    </a:p>
                  </a:txBody>
                  <a:tcPr marL="121920" marR="121920" marT="60960" marB="60960" anchor="ctr">
                    <a:solidFill>
                      <a:srgbClr val="FDEADA"/>
                    </a:solidFill>
                  </a:tcPr>
                </a:tc>
                <a:tc>
                  <a:txBody>
                    <a:bodyPr/>
                    <a:lstStyle/>
                    <a:p>
                      <a:pPr algn="ctr"/>
                      <a:r>
                        <a:rPr lang="en-GB" sz="2400" dirty="0"/>
                        <a:t>Implementation Autonomy</a:t>
                      </a:r>
                    </a:p>
                  </a:txBody>
                  <a:tcPr marL="121920" marR="121920" marT="60960" marB="60960" anchor="ctr">
                    <a:solidFill>
                      <a:srgbClr val="FDEADA"/>
                    </a:solidFill>
                  </a:tcPr>
                </a:tc>
                <a:tc>
                  <a:txBody>
                    <a:bodyPr/>
                    <a:lstStyle/>
                    <a:p>
                      <a:pPr algn="ctr"/>
                      <a:r>
                        <a:rPr lang="en-GB" sz="2400" dirty="0"/>
                        <a:t>Independent Deployment</a:t>
                      </a:r>
                    </a:p>
                  </a:txBody>
                  <a:tcPr marL="121920" marR="121920" marT="60960" marB="60960" anchor="ctr">
                    <a:solidFill>
                      <a:srgbClr val="FDEADA"/>
                    </a:solidFill>
                  </a:tcPr>
                </a:tc>
                <a:extLst>
                  <a:ext uri="{0D108BD9-81ED-4DB2-BD59-A6C34878D82A}">
                    <a16:rowId xmlns:a16="http://schemas.microsoft.com/office/drawing/2014/main" val="1702492935"/>
                  </a:ext>
                </a:extLst>
              </a:tr>
              <a:tr h="980239">
                <a:tc>
                  <a:txBody>
                    <a:bodyPr/>
                    <a:lstStyle/>
                    <a:p>
                      <a:pPr algn="ctr"/>
                      <a:endParaRPr lang="en-GB" sz="1900" b="1" dirty="0">
                        <a:latin typeface="Aileron"/>
                      </a:endParaRPr>
                    </a:p>
                  </a:txBody>
                  <a:tcPr marL="121920" marR="121920" marT="60960" marB="60960" anchor="ctr">
                    <a:solidFill>
                      <a:schemeClr val="accent3">
                        <a:lumMod val="20000"/>
                        <a:lumOff val="80000"/>
                      </a:schemeClr>
                    </a:solidFill>
                  </a:tcPr>
                </a:tc>
                <a:tc>
                  <a:txBody>
                    <a:bodyPr/>
                    <a:lstStyle/>
                    <a:p>
                      <a:pPr algn="ctr"/>
                      <a:endParaRPr lang="en-GB" sz="2400" dirty="0"/>
                    </a:p>
                  </a:txBody>
                  <a:tcPr marL="121920" marR="121920" marT="60960" marB="60960" anchor="ctr">
                    <a:solidFill>
                      <a:schemeClr val="accent3">
                        <a:lumMod val="20000"/>
                        <a:lumOff val="80000"/>
                      </a:schemeClr>
                    </a:solidFill>
                  </a:tcPr>
                </a:tc>
                <a:tc>
                  <a:txBody>
                    <a:bodyPr/>
                    <a:lstStyle/>
                    <a:p>
                      <a:pPr algn="ctr"/>
                      <a:endParaRPr lang="en-GB" sz="2400" dirty="0"/>
                    </a:p>
                  </a:txBody>
                  <a:tcPr marL="121920" marR="121920" marT="60960" marB="60960" anchor="ctr">
                    <a:solidFill>
                      <a:schemeClr val="accent3">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2400" dirty="0"/>
                    </a:p>
                  </a:txBody>
                  <a:tcPr marL="121920" marR="121920" marT="60960" marB="60960" anchor="ctr">
                    <a:solidFill>
                      <a:schemeClr val="accent3">
                        <a:lumMod val="20000"/>
                        <a:lumOff val="80000"/>
                      </a:schemeClr>
                    </a:solidFill>
                  </a:tcPr>
                </a:tc>
                <a:extLst>
                  <a:ext uri="{0D108BD9-81ED-4DB2-BD59-A6C34878D82A}">
                    <a16:rowId xmlns:a16="http://schemas.microsoft.com/office/drawing/2014/main" val="1629782575"/>
                  </a:ext>
                </a:extLst>
              </a:tr>
              <a:tr h="1036300">
                <a:tc>
                  <a:txBody>
                    <a:bodyPr/>
                    <a:lstStyle/>
                    <a:p>
                      <a:pPr algn="ctr"/>
                      <a:endParaRPr lang="en-GB" sz="1900" b="1" dirty="0">
                        <a:latin typeface="Aileron"/>
                      </a:endParaRPr>
                    </a:p>
                  </a:txBody>
                  <a:tcPr marL="121920" marR="121920" marT="60960" marB="60960" anchor="ctr">
                    <a:solidFill>
                      <a:srgbClr val="F2DCDB"/>
                    </a:solidFill>
                  </a:tcPr>
                </a:tc>
                <a:tc>
                  <a:txBody>
                    <a:bodyPr/>
                    <a:lstStyle/>
                    <a:p>
                      <a:pPr algn="ctr"/>
                      <a:endParaRPr lang="en-GB" sz="2400" dirty="0"/>
                    </a:p>
                  </a:txBody>
                  <a:tcPr marL="121920" marR="121920" marT="60960" marB="60960" anchor="ctr">
                    <a:solidFill>
                      <a:srgbClr val="F2DCDB"/>
                    </a:solidFill>
                  </a:tcPr>
                </a:tc>
                <a:tc>
                  <a:txBody>
                    <a:bodyPr/>
                    <a:lstStyle/>
                    <a:p>
                      <a:pPr algn="ctr"/>
                      <a:endParaRPr lang="en-GB" sz="2400" dirty="0"/>
                    </a:p>
                  </a:txBody>
                  <a:tcPr marL="121920" marR="121920" marT="60960" marB="60960" anchor="ctr">
                    <a:solidFill>
                      <a:srgbClr val="F2DCDB"/>
                    </a:solidFill>
                  </a:tcPr>
                </a:tc>
                <a:tc>
                  <a:txBody>
                    <a:bodyPr/>
                    <a:lstStyle/>
                    <a:p>
                      <a:pPr algn="ctr"/>
                      <a:endParaRPr lang="en-GB" sz="2400" dirty="0"/>
                    </a:p>
                  </a:txBody>
                  <a:tcPr marL="121920" marR="121920" marT="60960" marB="60960" anchor="ctr">
                    <a:solidFill>
                      <a:srgbClr val="F2DCDB"/>
                    </a:solidFill>
                  </a:tcPr>
                </a:tc>
                <a:extLst>
                  <a:ext uri="{0D108BD9-81ED-4DB2-BD59-A6C34878D82A}">
                    <a16:rowId xmlns:a16="http://schemas.microsoft.com/office/drawing/2014/main" val="3059753518"/>
                  </a:ext>
                </a:extLst>
              </a:tr>
              <a:tr h="1036300">
                <a:tc>
                  <a:txBody>
                    <a:bodyPr/>
                    <a:lstStyle/>
                    <a:p>
                      <a:pPr algn="ctr"/>
                      <a:endParaRPr lang="en-GB" sz="1900" b="1" dirty="0">
                        <a:latin typeface="Aileron"/>
                      </a:endParaRPr>
                    </a:p>
                  </a:txBody>
                  <a:tcPr marL="121920" marR="121920" marT="60960" marB="60960" anchor="ctr">
                    <a:solidFill>
                      <a:srgbClr val="DCE6F2"/>
                    </a:solidFill>
                  </a:tcPr>
                </a:tc>
                <a:tc>
                  <a:txBody>
                    <a:bodyPr/>
                    <a:lstStyle/>
                    <a:p>
                      <a:pPr algn="ctr"/>
                      <a:endParaRPr lang="en-GB" sz="2400" dirty="0"/>
                    </a:p>
                  </a:txBody>
                  <a:tcPr marL="121920" marR="121920" marT="60960" marB="60960" anchor="ctr">
                    <a:solidFill>
                      <a:srgbClr val="DCE6F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2400" dirty="0"/>
                    </a:p>
                  </a:txBody>
                  <a:tcPr marL="121920" marR="121920" marT="60960" marB="60960" anchor="ctr">
                    <a:solidFill>
                      <a:srgbClr val="DCE6F2"/>
                    </a:solidFill>
                  </a:tcPr>
                </a:tc>
                <a:tc>
                  <a:txBody>
                    <a:bodyPr/>
                    <a:lstStyle/>
                    <a:p>
                      <a:pPr algn="ctr"/>
                      <a:endParaRPr lang="en-GB" sz="2400" dirty="0"/>
                    </a:p>
                  </a:txBody>
                  <a:tcPr marL="121920" marR="121920" marT="60960" marB="60960" anchor="ctr">
                    <a:solidFill>
                      <a:srgbClr val="DCE6F2"/>
                    </a:solidFill>
                  </a:tcPr>
                </a:tc>
                <a:extLst>
                  <a:ext uri="{0D108BD9-81ED-4DB2-BD59-A6C34878D82A}">
                    <a16:rowId xmlns:a16="http://schemas.microsoft.com/office/drawing/2014/main" val="3434573392"/>
                  </a:ext>
                </a:extLst>
              </a:tr>
            </a:tbl>
          </a:graphicData>
        </a:graphic>
      </p:graphicFrame>
      <p:sp>
        <p:nvSpPr>
          <p:cNvPr id="6" name="TextBox 5"/>
          <p:cNvSpPr txBox="1"/>
          <p:nvPr/>
        </p:nvSpPr>
        <p:spPr>
          <a:xfrm>
            <a:off x="772634" y="85062"/>
            <a:ext cx="3147237" cy="461665"/>
          </a:xfrm>
          <a:prstGeom prst="rect">
            <a:avLst/>
          </a:prstGeom>
          <a:noFill/>
        </p:spPr>
        <p:txBody>
          <a:bodyPr wrap="square" rtlCol="0">
            <a:spAutoFit/>
          </a:bodyPr>
          <a:lstStyle/>
          <a:p>
            <a:r>
              <a:rPr lang="en-GB" sz="2400" dirty="0">
                <a:latin typeface="Gadugi" panose="020B0502040204020203" pitchFamily="34" charset="0"/>
              </a:rPr>
              <a:t>Emerging Trends</a:t>
            </a:r>
          </a:p>
        </p:txBody>
      </p:sp>
    </p:spTree>
    <p:extLst>
      <p:ext uri="{BB962C8B-B14F-4D97-AF65-F5344CB8AC3E}">
        <p14:creationId xmlns:p14="http://schemas.microsoft.com/office/powerpoint/2010/main" val="192337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843290" y="662852"/>
          <a:ext cx="10717612" cy="5976811"/>
        </p:xfrm>
        <a:graphic>
          <a:graphicData uri="http://schemas.openxmlformats.org/drawingml/2006/table">
            <a:tbl>
              <a:tblPr bandRow="1">
                <a:tableStyleId>{5C22544A-7EE6-4342-B048-85BDC9FD1C3A}</a:tableStyleId>
              </a:tblPr>
              <a:tblGrid>
                <a:gridCol w="2391580">
                  <a:extLst>
                    <a:ext uri="{9D8B030D-6E8A-4147-A177-3AD203B41FA5}">
                      <a16:colId xmlns:a16="http://schemas.microsoft.com/office/drawing/2014/main" val="3348371967"/>
                    </a:ext>
                  </a:extLst>
                </a:gridCol>
                <a:gridCol w="2775344">
                  <a:extLst>
                    <a:ext uri="{9D8B030D-6E8A-4147-A177-3AD203B41FA5}">
                      <a16:colId xmlns:a16="http://schemas.microsoft.com/office/drawing/2014/main" val="3363380174"/>
                    </a:ext>
                  </a:extLst>
                </a:gridCol>
                <a:gridCol w="2775344">
                  <a:extLst>
                    <a:ext uri="{9D8B030D-6E8A-4147-A177-3AD203B41FA5}">
                      <a16:colId xmlns:a16="http://schemas.microsoft.com/office/drawing/2014/main" val="1830328884"/>
                    </a:ext>
                  </a:extLst>
                </a:gridCol>
                <a:gridCol w="2775344">
                  <a:extLst>
                    <a:ext uri="{9D8B030D-6E8A-4147-A177-3AD203B41FA5}">
                      <a16:colId xmlns:a16="http://schemas.microsoft.com/office/drawing/2014/main" val="1436173452"/>
                    </a:ext>
                  </a:extLst>
                </a:gridCol>
              </a:tblGrid>
              <a:tr h="74191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900" b="0" i="0" u="none" strike="noStrike" kern="0" cap="none" spc="0" normalizeH="0" baseline="0" noProof="0" dirty="0">
                        <a:ln>
                          <a:noFill/>
                        </a:ln>
                        <a:solidFill>
                          <a:srgbClr val="20343A"/>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1900" b="1" baseline="0" dirty="0">
                          <a:latin typeface="Aileron"/>
                        </a:rPr>
                        <a:t>Lighter </a:t>
                      </a:r>
                      <a:r>
                        <a:rPr lang="en-GB" sz="1900" b="1" dirty="0">
                          <a:latin typeface="Aileron"/>
                        </a:rPr>
                        <a:t>Co-ordination</a:t>
                      </a:r>
                    </a:p>
                  </a:txBody>
                  <a:tcPr marL="121920" marR="121920" marT="60960" marB="60960" anchor="ctr">
                    <a:solidFill>
                      <a:srgbClr val="F2F2F2"/>
                    </a:solidFill>
                  </a:tcPr>
                </a:tc>
                <a:tc>
                  <a:txBody>
                    <a:bodyPr/>
                    <a:lstStyle/>
                    <a:p>
                      <a:pPr algn="ctr"/>
                      <a:r>
                        <a:rPr lang="en-GB" sz="1900" b="1" baseline="0" dirty="0">
                          <a:latin typeface="Aileron"/>
                        </a:rPr>
                        <a:t>Labour Reduction</a:t>
                      </a:r>
                      <a:endParaRPr lang="en-GB" sz="1900" b="1" dirty="0">
                        <a:latin typeface="Aileron"/>
                      </a:endParaRPr>
                    </a:p>
                  </a:txBody>
                  <a:tcPr marL="121920" marR="121920" marT="60960" marB="60960" anchor="ctr">
                    <a:solidFill>
                      <a:srgbClr val="F2F2F2"/>
                    </a:solidFill>
                  </a:tcPr>
                </a:tc>
                <a:tc>
                  <a:txBody>
                    <a:bodyPr/>
                    <a:lstStyle/>
                    <a:p>
                      <a:pPr algn="ctr"/>
                      <a:r>
                        <a:rPr lang="en-GB" sz="1900" b="1" dirty="0">
                          <a:latin typeface="Aileron"/>
                        </a:rPr>
                        <a:t>Risk Reduction</a:t>
                      </a:r>
                    </a:p>
                  </a:txBody>
                  <a:tcPr marL="121920" marR="121920" marT="60960" marB="60960" anchor="ctr">
                    <a:solidFill>
                      <a:srgbClr val="F2F2F2"/>
                    </a:solidFill>
                  </a:tcPr>
                </a:tc>
                <a:extLst>
                  <a:ext uri="{0D108BD9-81ED-4DB2-BD59-A6C34878D82A}">
                    <a16:rowId xmlns:a16="http://schemas.microsoft.com/office/drawing/2014/main" val="1934227340"/>
                  </a:ext>
                </a:extLst>
              </a:tr>
              <a:tr h="114576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chemeClr val="bg1">
                              <a:lumMod val="50000"/>
                            </a:schemeClr>
                          </a:solidFill>
                          <a:latin typeface="Aileron"/>
                          <a:ea typeface="Aileron" charset="0"/>
                          <a:cs typeface="Aileron" charset="0"/>
                        </a:rPr>
                        <a:t>Solution</a:t>
                      </a:r>
                    </a:p>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chemeClr val="bg1">
                              <a:lumMod val="50000"/>
                            </a:schemeClr>
                          </a:solidFill>
                          <a:latin typeface="Aileron"/>
                          <a:ea typeface="Aileron" charset="0"/>
                          <a:cs typeface="Aileron" charset="0"/>
                        </a:rPr>
                        <a:t>(macro)</a:t>
                      </a:r>
                      <a:endParaRPr kumimoji="0" lang="en-US" sz="1900" b="1" i="0" u="none" strike="noStrike" kern="0" cap="none" spc="0" normalizeH="0" baseline="0" noProof="0" dirty="0">
                        <a:ln>
                          <a:noFill/>
                        </a:ln>
                        <a:solidFill>
                          <a:schemeClr val="bg1">
                            <a:lumMod val="50000"/>
                          </a:schemeClr>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2400" dirty="0">
                          <a:solidFill>
                            <a:schemeClr val="bg1">
                              <a:lumMod val="50000"/>
                            </a:schemeClr>
                          </a:solidFill>
                        </a:rPr>
                        <a:t>De-Centralization</a:t>
                      </a:r>
                    </a:p>
                  </a:txBody>
                  <a:tcPr marL="121920" marR="121920" marT="60960" marB="60960" anchor="ctr">
                    <a:solidFill>
                      <a:srgbClr val="F2F2F2"/>
                    </a:solidFill>
                  </a:tcPr>
                </a:tc>
                <a:tc>
                  <a:txBody>
                    <a:bodyPr/>
                    <a:lstStyle/>
                    <a:p>
                      <a:pPr algn="ctr"/>
                      <a:r>
                        <a:rPr lang="en-GB" sz="2400" dirty="0" err="1">
                          <a:solidFill>
                            <a:schemeClr val="bg1">
                              <a:lumMod val="50000"/>
                            </a:schemeClr>
                          </a:solidFill>
                        </a:rPr>
                        <a:t>Evolvability</a:t>
                      </a:r>
                      <a:endParaRPr lang="en-GB" sz="2400" dirty="0">
                        <a:solidFill>
                          <a:schemeClr val="bg1">
                            <a:lumMod val="50000"/>
                          </a:schemeClr>
                        </a:solidFill>
                      </a:endParaRPr>
                    </a:p>
                  </a:txBody>
                  <a:tcPr marL="121920" marR="121920" marT="60960" marB="60960" anchor="ctr">
                    <a:solidFill>
                      <a:srgbClr val="F2F2F2"/>
                    </a:solidFill>
                  </a:tcPr>
                </a:tc>
                <a:tc>
                  <a:txBody>
                    <a:bodyPr/>
                    <a:lstStyle/>
                    <a:p>
                      <a:pPr algn="ctr"/>
                      <a:r>
                        <a:rPr lang="en-GB" sz="2400" dirty="0">
                          <a:solidFill>
                            <a:schemeClr val="bg1">
                              <a:lumMod val="50000"/>
                            </a:schemeClr>
                          </a:solidFill>
                        </a:rPr>
                        <a:t>Adaptiveness / “Anti-Fragility”</a:t>
                      </a:r>
                    </a:p>
                  </a:txBody>
                  <a:tcPr marL="121920" marR="121920" marT="60960" marB="60960" anchor="ctr">
                    <a:solidFill>
                      <a:srgbClr val="F2F2F2"/>
                    </a:solidFill>
                  </a:tcPr>
                </a:tc>
                <a:extLst>
                  <a:ext uri="{0D108BD9-81ED-4DB2-BD59-A6C34878D82A}">
                    <a16:rowId xmlns:a16="http://schemas.microsoft.com/office/drawing/2014/main" val="1224699117"/>
                  </a:ext>
                </a:extLst>
              </a:tr>
              <a:tr h="1036300">
                <a:tc>
                  <a:txBody>
                    <a:bodyPr/>
                    <a:lstStyle/>
                    <a:p>
                      <a:pPr algn="ctr"/>
                      <a:r>
                        <a:rPr lang="en-GB" sz="1900" b="1" dirty="0">
                          <a:solidFill>
                            <a:schemeClr val="bg1">
                              <a:lumMod val="50000"/>
                            </a:schemeClr>
                          </a:solidFill>
                          <a:latin typeface="Aileron"/>
                        </a:rPr>
                        <a:t>Service</a:t>
                      </a:r>
                    </a:p>
                    <a:p>
                      <a:pPr algn="ctr"/>
                      <a:r>
                        <a:rPr lang="en-GB" sz="1900" b="1" dirty="0">
                          <a:solidFill>
                            <a:schemeClr val="bg1">
                              <a:lumMod val="50000"/>
                            </a:schemeClr>
                          </a:solidFill>
                          <a:latin typeface="Aileron"/>
                        </a:rPr>
                        <a:t>(micro)</a:t>
                      </a:r>
                    </a:p>
                  </a:txBody>
                  <a:tcPr marL="121920" marR="121920" marT="60960" marB="60960" anchor="ctr">
                    <a:solidFill>
                      <a:srgbClr val="FDEADA"/>
                    </a:solidFill>
                  </a:tcPr>
                </a:tc>
                <a:tc>
                  <a:txBody>
                    <a:bodyPr/>
                    <a:lstStyle/>
                    <a:p>
                      <a:pPr algn="ctr"/>
                      <a:r>
                        <a:rPr lang="en-GB" sz="2400" dirty="0">
                          <a:solidFill>
                            <a:schemeClr val="bg1">
                              <a:lumMod val="50000"/>
                            </a:schemeClr>
                          </a:solidFill>
                        </a:rPr>
                        <a:t>Bounded Contexts</a:t>
                      </a:r>
                    </a:p>
                  </a:txBody>
                  <a:tcPr marL="121920" marR="121920" marT="60960" marB="60960" anchor="ctr">
                    <a:solidFill>
                      <a:srgbClr val="FDEADA"/>
                    </a:solidFill>
                  </a:tcPr>
                </a:tc>
                <a:tc>
                  <a:txBody>
                    <a:bodyPr/>
                    <a:lstStyle/>
                    <a:p>
                      <a:pPr algn="ctr"/>
                      <a:r>
                        <a:rPr lang="en-GB" sz="2400" dirty="0">
                          <a:solidFill>
                            <a:schemeClr val="bg1">
                              <a:lumMod val="50000"/>
                            </a:schemeClr>
                          </a:solidFill>
                        </a:rPr>
                        <a:t>Implementation Autonomy</a:t>
                      </a:r>
                    </a:p>
                  </a:txBody>
                  <a:tcPr marL="121920" marR="121920" marT="60960" marB="60960" anchor="ctr">
                    <a:solidFill>
                      <a:srgbClr val="FDEADA"/>
                    </a:solidFill>
                  </a:tcPr>
                </a:tc>
                <a:tc>
                  <a:txBody>
                    <a:bodyPr/>
                    <a:lstStyle/>
                    <a:p>
                      <a:pPr algn="ctr"/>
                      <a:r>
                        <a:rPr lang="en-GB" sz="2400" dirty="0">
                          <a:solidFill>
                            <a:schemeClr val="bg1">
                              <a:lumMod val="50000"/>
                            </a:schemeClr>
                          </a:solidFill>
                        </a:rPr>
                        <a:t>Independent Deployment</a:t>
                      </a:r>
                    </a:p>
                  </a:txBody>
                  <a:tcPr marL="121920" marR="121920" marT="60960" marB="60960" anchor="ctr">
                    <a:solidFill>
                      <a:srgbClr val="FDEADA"/>
                    </a:solidFill>
                  </a:tcPr>
                </a:tc>
                <a:extLst>
                  <a:ext uri="{0D108BD9-81ED-4DB2-BD59-A6C34878D82A}">
                    <a16:rowId xmlns:a16="http://schemas.microsoft.com/office/drawing/2014/main" val="1702492935"/>
                  </a:ext>
                </a:extLst>
              </a:tr>
              <a:tr h="980239">
                <a:tc>
                  <a:txBody>
                    <a:bodyPr/>
                    <a:lstStyle/>
                    <a:p>
                      <a:pPr algn="ctr"/>
                      <a:r>
                        <a:rPr lang="en-GB" sz="1900" b="1" dirty="0">
                          <a:latin typeface="Aileron"/>
                        </a:rPr>
                        <a:t>Process and Tools</a:t>
                      </a:r>
                    </a:p>
                  </a:txBody>
                  <a:tcPr marL="121920" marR="121920" marT="60960" marB="60960" anchor="ctr">
                    <a:solidFill>
                      <a:schemeClr val="accent3">
                        <a:lumMod val="20000"/>
                        <a:lumOff val="80000"/>
                      </a:schemeClr>
                    </a:solidFill>
                  </a:tcPr>
                </a:tc>
                <a:tc>
                  <a:txBody>
                    <a:bodyPr/>
                    <a:lstStyle/>
                    <a:p>
                      <a:pPr algn="ctr"/>
                      <a:r>
                        <a:rPr lang="en-GB" sz="2400" dirty="0"/>
                        <a:t>Smaller Units of Work</a:t>
                      </a:r>
                    </a:p>
                  </a:txBody>
                  <a:tcPr marL="121920" marR="121920" marT="60960" marB="60960" anchor="ctr">
                    <a:solidFill>
                      <a:schemeClr val="accent3">
                        <a:lumMod val="20000"/>
                        <a:lumOff val="80000"/>
                      </a:schemeClr>
                    </a:solidFill>
                  </a:tcPr>
                </a:tc>
                <a:tc>
                  <a:txBody>
                    <a:bodyPr/>
                    <a:lstStyle/>
                    <a:p>
                      <a:pPr algn="ctr"/>
                      <a:r>
                        <a:rPr lang="en-GB" sz="2400" dirty="0"/>
                        <a:t>Increased Work Automation</a:t>
                      </a:r>
                    </a:p>
                  </a:txBody>
                  <a:tcPr marL="121920" marR="121920" marT="60960" marB="60960" anchor="ctr">
                    <a:solidFill>
                      <a:schemeClr val="accent3">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2400" dirty="0"/>
                        <a:t>Increased Test Automation </a:t>
                      </a:r>
                    </a:p>
                  </a:txBody>
                  <a:tcPr marL="121920" marR="121920" marT="60960" marB="60960" anchor="ctr">
                    <a:solidFill>
                      <a:schemeClr val="accent3">
                        <a:lumMod val="20000"/>
                        <a:lumOff val="80000"/>
                      </a:schemeClr>
                    </a:solidFill>
                  </a:tcPr>
                </a:tc>
                <a:extLst>
                  <a:ext uri="{0D108BD9-81ED-4DB2-BD59-A6C34878D82A}">
                    <a16:rowId xmlns:a16="http://schemas.microsoft.com/office/drawing/2014/main" val="1629782575"/>
                  </a:ext>
                </a:extLst>
              </a:tr>
              <a:tr h="1036300">
                <a:tc>
                  <a:txBody>
                    <a:bodyPr/>
                    <a:lstStyle/>
                    <a:p>
                      <a:pPr algn="ctr"/>
                      <a:endParaRPr lang="en-GB" sz="1900" b="1" dirty="0">
                        <a:latin typeface="Aileron"/>
                      </a:endParaRPr>
                    </a:p>
                  </a:txBody>
                  <a:tcPr marL="121920" marR="121920" marT="60960" marB="60960" anchor="ctr">
                    <a:solidFill>
                      <a:srgbClr val="F2DCDB"/>
                    </a:solidFill>
                  </a:tcPr>
                </a:tc>
                <a:tc>
                  <a:txBody>
                    <a:bodyPr/>
                    <a:lstStyle/>
                    <a:p>
                      <a:pPr algn="ctr"/>
                      <a:endParaRPr lang="en-GB" sz="2400" dirty="0"/>
                    </a:p>
                  </a:txBody>
                  <a:tcPr marL="121920" marR="121920" marT="60960" marB="60960" anchor="ctr">
                    <a:solidFill>
                      <a:srgbClr val="F2DCDB"/>
                    </a:solidFill>
                  </a:tcPr>
                </a:tc>
                <a:tc>
                  <a:txBody>
                    <a:bodyPr/>
                    <a:lstStyle/>
                    <a:p>
                      <a:pPr algn="ctr"/>
                      <a:endParaRPr lang="en-GB" sz="2400" dirty="0"/>
                    </a:p>
                  </a:txBody>
                  <a:tcPr marL="121920" marR="121920" marT="60960" marB="60960" anchor="ctr">
                    <a:solidFill>
                      <a:srgbClr val="F2DCDB"/>
                    </a:solidFill>
                  </a:tcPr>
                </a:tc>
                <a:tc>
                  <a:txBody>
                    <a:bodyPr/>
                    <a:lstStyle/>
                    <a:p>
                      <a:pPr algn="ctr"/>
                      <a:endParaRPr lang="en-GB" sz="2400" dirty="0"/>
                    </a:p>
                  </a:txBody>
                  <a:tcPr marL="121920" marR="121920" marT="60960" marB="60960" anchor="ctr">
                    <a:solidFill>
                      <a:srgbClr val="F2DCDB"/>
                    </a:solidFill>
                  </a:tcPr>
                </a:tc>
                <a:extLst>
                  <a:ext uri="{0D108BD9-81ED-4DB2-BD59-A6C34878D82A}">
                    <a16:rowId xmlns:a16="http://schemas.microsoft.com/office/drawing/2014/main" val="3059753518"/>
                  </a:ext>
                </a:extLst>
              </a:tr>
              <a:tr h="1036300">
                <a:tc>
                  <a:txBody>
                    <a:bodyPr/>
                    <a:lstStyle/>
                    <a:p>
                      <a:pPr algn="ctr"/>
                      <a:endParaRPr lang="en-GB" sz="1900" b="1" dirty="0">
                        <a:latin typeface="Aileron"/>
                      </a:endParaRPr>
                    </a:p>
                  </a:txBody>
                  <a:tcPr marL="121920" marR="121920" marT="60960" marB="60960" anchor="ctr">
                    <a:solidFill>
                      <a:srgbClr val="DCE6F2"/>
                    </a:solidFill>
                  </a:tcPr>
                </a:tc>
                <a:tc>
                  <a:txBody>
                    <a:bodyPr/>
                    <a:lstStyle/>
                    <a:p>
                      <a:pPr algn="ctr"/>
                      <a:endParaRPr lang="en-GB" sz="2400" dirty="0"/>
                    </a:p>
                  </a:txBody>
                  <a:tcPr marL="121920" marR="121920" marT="60960" marB="60960" anchor="ctr">
                    <a:solidFill>
                      <a:srgbClr val="DCE6F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2400" dirty="0"/>
                    </a:p>
                  </a:txBody>
                  <a:tcPr marL="121920" marR="121920" marT="60960" marB="60960" anchor="ctr">
                    <a:solidFill>
                      <a:srgbClr val="DCE6F2"/>
                    </a:solidFill>
                  </a:tcPr>
                </a:tc>
                <a:tc>
                  <a:txBody>
                    <a:bodyPr/>
                    <a:lstStyle/>
                    <a:p>
                      <a:pPr algn="ctr"/>
                      <a:endParaRPr lang="en-GB" sz="2400" dirty="0"/>
                    </a:p>
                  </a:txBody>
                  <a:tcPr marL="121920" marR="121920" marT="60960" marB="60960" anchor="ctr">
                    <a:solidFill>
                      <a:srgbClr val="DCE6F2"/>
                    </a:solidFill>
                  </a:tcPr>
                </a:tc>
                <a:extLst>
                  <a:ext uri="{0D108BD9-81ED-4DB2-BD59-A6C34878D82A}">
                    <a16:rowId xmlns:a16="http://schemas.microsoft.com/office/drawing/2014/main" val="3434573392"/>
                  </a:ext>
                </a:extLst>
              </a:tr>
            </a:tbl>
          </a:graphicData>
        </a:graphic>
      </p:graphicFrame>
      <p:sp>
        <p:nvSpPr>
          <p:cNvPr id="6" name="TextBox 5"/>
          <p:cNvSpPr txBox="1"/>
          <p:nvPr/>
        </p:nvSpPr>
        <p:spPr>
          <a:xfrm>
            <a:off x="772634" y="85062"/>
            <a:ext cx="3147237" cy="461665"/>
          </a:xfrm>
          <a:prstGeom prst="rect">
            <a:avLst/>
          </a:prstGeom>
          <a:noFill/>
        </p:spPr>
        <p:txBody>
          <a:bodyPr wrap="square" rtlCol="0">
            <a:spAutoFit/>
          </a:bodyPr>
          <a:lstStyle/>
          <a:p>
            <a:r>
              <a:rPr lang="en-GB" sz="2400" dirty="0">
                <a:latin typeface="Gadugi" panose="020B0502040204020203" pitchFamily="34" charset="0"/>
              </a:rPr>
              <a:t>Emerging Trends</a:t>
            </a:r>
          </a:p>
        </p:txBody>
      </p:sp>
    </p:spTree>
    <p:extLst>
      <p:ext uri="{BB962C8B-B14F-4D97-AF65-F5344CB8AC3E}">
        <p14:creationId xmlns:p14="http://schemas.microsoft.com/office/powerpoint/2010/main" val="108336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843290" y="662852"/>
          <a:ext cx="10717612" cy="5976811"/>
        </p:xfrm>
        <a:graphic>
          <a:graphicData uri="http://schemas.openxmlformats.org/drawingml/2006/table">
            <a:tbl>
              <a:tblPr bandRow="1">
                <a:tableStyleId>{5C22544A-7EE6-4342-B048-85BDC9FD1C3A}</a:tableStyleId>
              </a:tblPr>
              <a:tblGrid>
                <a:gridCol w="2391580">
                  <a:extLst>
                    <a:ext uri="{9D8B030D-6E8A-4147-A177-3AD203B41FA5}">
                      <a16:colId xmlns:a16="http://schemas.microsoft.com/office/drawing/2014/main" val="3348371967"/>
                    </a:ext>
                  </a:extLst>
                </a:gridCol>
                <a:gridCol w="2775344">
                  <a:extLst>
                    <a:ext uri="{9D8B030D-6E8A-4147-A177-3AD203B41FA5}">
                      <a16:colId xmlns:a16="http://schemas.microsoft.com/office/drawing/2014/main" val="3363380174"/>
                    </a:ext>
                  </a:extLst>
                </a:gridCol>
                <a:gridCol w="2775344">
                  <a:extLst>
                    <a:ext uri="{9D8B030D-6E8A-4147-A177-3AD203B41FA5}">
                      <a16:colId xmlns:a16="http://schemas.microsoft.com/office/drawing/2014/main" val="1830328884"/>
                    </a:ext>
                  </a:extLst>
                </a:gridCol>
                <a:gridCol w="2775344">
                  <a:extLst>
                    <a:ext uri="{9D8B030D-6E8A-4147-A177-3AD203B41FA5}">
                      <a16:colId xmlns:a16="http://schemas.microsoft.com/office/drawing/2014/main" val="1436173452"/>
                    </a:ext>
                  </a:extLst>
                </a:gridCol>
              </a:tblGrid>
              <a:tr h="74191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900" b="0" i="0" u="none" strike="noStrike" kern="0" cap="none" spc="0" normalizeH="0" baseline="0" noProof="0" dirty="0">
                        <a:ln>
                          <a:noFill/>
                        </a:ln>
                        <a:solidFill>
                          <a:srgbClr val="20343A"/>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1900" b="1" baseline="0" dirty="0">
                          <a:latin typeface="Aileron"/>
                        </a:rPr>
                        <a:t>Lighter </a:t>
                      </a:r>
                      <a:r>
                        <a:rPr lang="en-GB" sz="1900" b="1" dirty="0">
                          <a:latin typeface="Aileron"/>
                        </a:rPr>
                        <a:t>Co-ordination</a:t>
                      </a:r>
                    </a:p>
                  </a:txBody>
                  <a:tcPr marL="121920" marR="121920" marT="60960" marB="60960" anchor="ctr">
                    <a:solidFill>
                      <a:srgbClr val="F2F2F2"/>
                    </a:solidFill>
                  </a:tcPr>
                </a:tc>
                <a:tc>
                  <a:txBody>
                    <a:bodyPr/>
                    <a:lstStyle/>
                    <a:p>
                      <a:pPr algn="ctr"/>
                      <a:r>
                        <a:rPr lang="en-GB" sz="1900" b="1" baseline="0" dirty="0">
                          <a:latin typeface="Aileron"/>
                        </a:rPr>
                        <a:t>Labour Reduction</a:t>
                      </a:r>
                      <a:endParaRPr lang="en-GB" sz="1900" b="1" dirty="0">
                        <a:latin typeface="Aileron"/>
                      </a:endParaRPr>
                    </a:p>
                  </a:txBody>
                  <a:tcPr marL="121920" marR="121920" marT="60960" marB="60960" anchor="ctr">
                    <a:solidFill>
                      <a:srgbClr val="F2F2F2"/>
                    </a:solidFill>
                  </a:tcPr>
                </a:tc>
                <a:tc>
                  <a:txBody>
                    <a:bodyPr/>
                    <a:lstStyle/>
                    <a:p>
                      <a:pPr algn="ctr"/>
                      <a:r>
                        <a:rPr lang="en-GB" sz="1900" b="1" dirty="0">
                          <a:latin typeface="Aileron"/>
                        </a:rPr>
                        <a:t>Risk Reduction</a:t>
                      </a:r>
                    </a:p>
                  </a:txBody>
                  <a:tcPr marL="121920" marR="121920" marT="60960" marB="60960" anchor="ctr">
                    <a:solidFill>
                      <a:srgbClr val="F2F2F2"/>
                    </a:solidFill>
                  </a:tcPr>
                </a:tc>
                <a:extLst>
                  <a:ext uri="{0D108BD9-81ED-4DB2-BD59-A6C34878D82A}">
                    <a16:rowId xmlns:a16="http://schemas.microsoft.com/office/drawing/2014/main" val="1934227340"/>
                  </a:ext>
                </a:extLst>
              </a:tr>
              <a:tr h="114576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chemeClr val="bg1">
                              <a:lumMod val="50000"/>
                            </a:schemeClr>
                          </a:solidFill>
                          <a:latin typeface="Aileron"/>
                          <a:ea typeface="Aileron" charset="0"/>
                          <a:cs typeface="Aileron" charset="0"/>
                        </a:rPr>
                        <a:t>Solution</a:t>
                      </a:r>
                    </a:p>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chemeClr val="bg1">
                              <a:lumMod val="50000"/>
                            </a:schemeClr>
                          </a:solidFill>
                          <a:latin typeface="Aileron"/>
                          <a:ea typeface="Aileron" charset="0"/>
                          <a:cs typeface="Aileron" charset="0"/>
                        </a:rPr>
                        <a:t>(macro)</a:t>
                      </a:r>
                      <a:endParaRPr kumimoji="0" lang="en-US" sz="1900" b="1" i="0" u="none" strike="noStrike" kern="0" cap="none" spc="0" normalizeH="0" baseline="0" noProof="0" dirty="0">
                        <a:ln>
                          <a:noFill/>
                        </a:ln>
                        <a:solidFill>
                          <a:schemeClr val="bg1">
                            <a:lumMod val="50000"/>
                          </a:schemeClr>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2400" dirty="0">
                          <a:solidFill>
                            <a:schemeClr val="bg1">
                              <a:lumMod val="50000"/>
                            </a:schemeClr>
                          </a:solidFill>
                        </a:rPr>
                        <a:t>De-Centralization</a:t>
                      </a:r>
                    </a:p>
                  </a:txBody>
                  <a:tcPr marL="121920" marR="121920" marT="60960" marB="60960" anchor="ctr">
                    <a:solidFill>
                      <a:srgbClr val="F2F2F2"/>
                    </a:solidFill>
                  </a:tcPr>
                </a:tc>
                <a:tc>
                  <a:txBody>
                    <a:bodyPr/>
                    <a:lstStyle/>
                    <a:p>
                      <a:pPr algn="ctr"/>
                      <a:r>
                        <a:rPr lang="en-GB" sz="2400" dirty="0" err="1">
                          <a:solidFill>
                            <a:schemeClr val="bg1">
                              <a:lumMod val="50000"/>
                            </a:schemeClr>
                          </a:solidFill>
                        </a:rPr>
                        <a:t>Evolvability</a:t>
                      </a:r>
                      <a:endParaRPr lang="en-GB" sz="2400" dirty="0">
                        <a:solidFill>
                          <a:schemeClr val="bg1">
                            <a:lumMod val="50000"/>
                          </a:schemeClr>
                        </a:solidFill>
                      </a:endParaRPr>
                    </a:p>
                  </a:txBody>
                  <a:tcPr marL="121920" marR="121920" marT="60960" marB="60960" anchor="ctr">
                    <a:solidFill>
                      <a:srgbClr val="F2F2F2"/>
                    </a:solidFill>
                  </a:tcPr>
                </a:tc>
                <a:tc>
                  <a:txBody>
                    <a:bodyPr/>
                    <a:lstStyle/>
                    <a:p>
                      <a:pPr algn="ctr"/>
                      <a:r>
                        <a:rPr lang="en-GB" sz="2400" dirty="0">
                          <a:solidFill>
                            <a:schemeClr val="bg1">
                              <a:lumMod val="50000"/>
                            </a:schemeClr>
                          </a:solidFill>
                        </a:rPr>
                        <a:t>Adaptiveness / “Anti-Fragility”</a:t>
                      </a:r>
                    </a:p>
                  </a:txBody>
                  <a:tcPr marL="121920" marR="121920" marT="60960" marB="60960" anchor="ctr">
                    <a:solidFill>
                      <a:srgbClr val="F2F2F2"/>
                    </a:solidFill>
                  </a:tcPr>
                </a:tc>
                <a:extLst>
                  <a:ext uri="{0D108BD9-81ED-4DB2-BD59-A6C34878D82A}">
                    <a16:rowId xmlns:a16="http://schemas.microsoft.com/office/drawing/2014/main" val="1224699117"/>
                  </a:ext>
                </a:extLst>
              </a:tr>
              <a:tr h="1036300">
                <a:tc>
                  <a:txBody>
                    <a:bodyPr/>
                    <a:lstStyle/>
                    <a:p>
                      <a:pPr algn="ctr"/>
                      <a:r>
                        <a:rPr lang="en-GB" sz="1900" b="1" dirty="0">
                          <a:solidFill>
                            <a:schemeClr val="bg1">
                              <a:lumMod val="50000"/>
                            </a:schemeClr>
                          </a:solidFill>
                          <a:latin typeface="Aileron"/>
                        </a:rPr>
                        <a:t>Service</a:t>
                      </a:r>
                    </a:p>
                    <a:p>
                      <a:pPr algn="ctr"/>
                      <a:r>
                        <a:rPr lang="en-GB" sz="1900" b="1" dirty="0">
                          <a:solidFill>
                            <a:schemeClr val="bg1">
                              <a:lumMod val="50000"/>
                            </a:schemeClr>
                          </a:solidFill>
                          <a:latin typeface="Aileron"/>
                        </a:rPr>
                        <a:t>(micro)</a:t>
                      </a:r>
                    </a:p>
                  </a:txBody>
                  <a:tcPr marL="121920" marR="121920" marT="60960" marB="60960" anchor="ctr">
                    <a:solidFill>
                      <a:srgbClr val="FDEADA"/>
                    </a:solidFill>
                  </a:tcPr>
                </a:tc>
                <a:tc>
                  <a:txBody>
                    <a:bodyPr/>
                    <a:lstStyle/>
                    <a:p>
                      <a:pPr algn="ctr"/>
                      <a:r>
                        <a:rPr lang="en-GB" sz="2400" dirty="0">
                          <a:solidFill>
                            <a:schemeClr val="bg1">
                              <a:lumMod val="50000"/>
                            </a:schemeClr>
                          </a:solidFill>
                        </a:rPr>
                        <a:t>Bounded Contexts</a:t>
                      </a:r>
                    </a:p>
                  </a:txBody>
                  <a:tcPr marL="121920" marR="121920" marT="60960" marB="60960" anchor="ctr">
                    <a:solidFill>
                      <a:srgbClr val="FDEADA"/>
                    </a:solidFill>
                  </a:tcPr>
                </a:tc>
                <a:tc>
                  <a:txBody>
                    <a:bodyPr/>
                    <a:lstStyle/>
                    <a:p>
                      <a:pPr algn="ctr"/>
                      <a:r>
                        <a:rPr lang="en-GB" sz="2400" dirty="0">
                          <a:solidFill>
                            <a:schemeClr val="bg1">
                              <a:lumMod val="50000"/>
                            </a:schemeClr>
                          </a:solidFill>
                        </a:rPr>
                        <a:t>Implementation Autonomy</a:t>
                      </a:r>
                    </a:p>
                  </a:txBody>
                  <a:tcPr marL="121920" marR="121920" marT="60960" marB="60960" anchor="ctr">
                    <a:solidFill>
                      <a:srgbClr val="FDEADA"/>
                    </a:solidFill>
                  </a:tcPr>
                </a:tc>
                <a:tc>
                  <a:txBody>
                    <a:bodyPr/>
                    <a:lstStyle/>
                    <a:p>
                      <a:pPr algn="ctr"/>
                      <a:r>
                        <a:rPr lang="en-GB" sz="2400" dirty="0">
                          <a:solidFill>
                            <a:schemeClr val="bg1">
                              <a:lumMod val="50000"/>
                            </a:schemeClr>
                          </a:solidFill>
                        </a:rPr>
                        <a:t>Independent Deployment</a:t>
                      </a:r>
                    </a:p>
                  </a:txBody>
                  <a:tcPr marL="121920" marR="121920" marT="60960" marB="60960" anchor="ctr">
                    <a:solidFill>
                      <a:srgbClr val="FDEADA"/>
                    </a:solidFill>
                  </a:tcPr>
                </a:tc>
                <a:extLst>
                  <a:ext uri="{0D108BD9-81ED-4DB2-BD59-A6C34878D82A}">
                    <a16:rowId xmlns:a16="http://schemas.microsoft.com/office/drawing/2014/main" val="1702492935"/>
                  </a:ext>
                </a:extLst>
              </a:tr>
              <a:tr h="980239">
                <a:tc>
                  <a:txBody>
                    <a:bodyPr/>
                    <a:lstStyle/>
                    <a:p>
                      <a:pPr algn="ctr"/>
                      <a:r>
                        <a:rPr lang="en-GB" sz="1900" b="1" dirty="0">
                          <a:solidFill>
                            <a:schemeClr val="bg1">
                              <a:lumMod val="50000"/>
                            </a:schemeClr>
                          </a:solidFill>
                          <a:latin typeface="Aileron"/>
                        </a:rPr>
                        <a:t>Process and Tools</a:t>
                      </a:r>
                    </a:p>
                  </a:txBody>
                  <a:tcPr marL="121920" marR="121920" marT="60960" marB="60960" anchor="ctr">
                    <a:solidFill>
                      <a:schemeClr val="accent3">
                        <a:lumMod val="20000"/>
                        <a:lumOff val="80000"/>
                      </a:schemeClr>
                    </a:solidFill>
                  </a:tcPr>
                </a:tc>
                <a:tc>
                  <a:txBody>
                    <a:bodyPr/>
                    <a:lstStyle/>
                    <a:p>
                      <a:pPr algn="ctr"/>
                      <a:r>
                        <a:rPr lang="en-GB" sz="2400" dirty="0">
                          <a:solidFill>
                            <a:schemeClr val="bg1">
                              <a:lumMod val="50000"/>
                            </a:schemeClr>
                          </a:solidFill>
                        </a:rPr>
                        <a:t>Smaller Units of Work</a:t>
                      </a:r>
                    </a:p>
                  </a:txBody>
                  <a:tcPr marL="121920" marR="121920" marT="60960" marB="60960" anchor="ctr">
                    <a:solidFill>
                      <a:schemeClr val="accent3">
                        <a:lumMod val="20000"/>
                        <a:lumOff val="80000"/>
                      </a:schemeClr>
                    </a:solidFill>
                  </a:tcPr>
                </a:tc>
                <a:tc>
                  <a:txBody>
                    <a:bodyPr/>
                    <a:lstStyle/>
                    <a:p>
                      <a:pPr algn="ctr"/>
                      <a:r>
                        <a:rPr lang="en-GB" sz="2400" dirty="0">
                          <a:solidFill>
                            <a:schemeClr val="bg1">
                              <a:lumMod val="50000"/>
                            </a:schemeClr>
                          </a:solidFill>
                        </a:rPr>
                        <a:t>Increased Work Automation</a:t>
                      </a:r>
                    </a:p>
                  </a:txBody>
                  <a:tcPr marL="121920" marR="121920" marT="60960" marB="60960" anchor="ctr">
                    <a:solidFill>
                      <a:schemeClr val="accent3">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2400" dirty="0">
                          <a:solidFill>
                            <a:schemeClr val="bg1">
                              <a:lumMod val="50000"/>
                            </a:schemeClr>
                          </a:solidFill>
                        </a:rPr>
                        <a:t>Increased Test Automation </a:t>
                      </a:r>
                    </a:p>
                  </a:txBody>
                  <a:tcPr marL="121920" marR="121920" marT="60960" marB="60960" anchor="ctr">
                    <a:solidFill>
                      <a:schemeClr val="accent3">
                        <a:lumMod val="20000"/>
                        <a:lumOff val="80000"/>
                      </a:schemeClr>
                    </a:solidFill>
                  </a:tcPr>
                </a:tc>
                <a:extLst>
                  <a:ext uri="{0D108BD9-81ED-4DB2-BD59-A6C34878D82A}">
                    <a16:rowId xmlns:a16="http://schemas.microsoft.com/office/drawing/2014/main" val="1629782575"/>
                  </a:ext>
                </a:extLst>
              </a:tr>
              <a:tr h="1036300">
                <a:tc>
                  <a:txBody>
                    <a:bodyPr/>
                    <a:lstStyle/>
                    <a:p>
                      <a:pPr algn="ctr"/>
                      <a:r>
                        <a:rPr lang="en-GB" sz="1900" b="1" dirty="0">
                          <a:latin typeface="Aileron"/>
                        </a:rPr>
                        <a:t>Culture</a:t>
                      </a:r>
                    </a:p>
                  </a:txBody>
                  <a:tcPr marL="121920" marR="121920" marT="60960" marB="60960" anchor="ctr">
                    <a:solidFill>
                      <a:srgbClr val="F2DCDB"/>
                    </a:solidFill>
                  </a:tcPr>
                </a:tc>
                <a:tc>
                  <a:txBody>
                    <a:bodyPr/>
                    <a:lstStyle/>
                    <a:p>
                      <a:pPr algn="ctr"/>
                      <a:r>
                        <a:rPr lang="en-GB" sz="2400" dirty="0"/>
                        <a:t>Trust</a:t>
                      </a:r>
                    </a:p>
                  </a:txBody>
                  <a:tcPr marL="121920" marR="121920" marT="60960" marB="60960" anchor="ctr">
                    <a:solidFill>
                      <a:srgbClr val="F2DCDB"/>
                    </a:solidFill>
                  </a:tcPr>
                </a:tc>
                <a:tc>
                  <a:txBody>
                    <a:bodyPr/>
                    <a:lstStyle/>
                    <a:p>
                      <a:pPr algn="ctr"/>
                      <a:r>
                        <a:rPr lang="en-GB" sz="2400" dirty="0"/>
                        <a:t>Tool Making</a:t>
                      </a:r>
                    </a:p>
                  </a:txBody>
                  <a:tcPr marL="121920" marR="121920" marT="60960" marB="60960" anchor="ctr">
                    <a:solidFill>
                      <a:srgbClr val="F2DCDB"/>
                    </a:solidFill>
                  </a:tcPr>
                </a:tc>
                <a:tc>
                  <a:txBody>
                    <a:bodyPr/>
                    <a:lstStyle/>
                    <a:p>
                      <a:pPr algn="ctr"/>
                      <a:r>
                        <a:rPr lang="en-GB" sz="2400" dirty="0"/>
                        <a:t>Accountability &amp;  Responsibility</a:t>
                      </a:r>
                    </a:p>
                  </a:txBody>
                  <a:tcPr marL="121920" marR="121920" marT="60960" marB="60960" anchor="ctr">
                    <a:solidFill>
                      <a:srgbClr val="F2DCDB"/>
                    </a:solidFill>
                  </a:tcPr>
                </a:tc>
                <a:extLst>
                  <a:ext uri="{0D108BD9-81ED-4DB2-BD59-A6C34878D82A}">
                    <a16:rowId xmlns:a16="http://schemas.microsoft.com/office/drawing/2014/main" val="3059753518"/>
                  </a:ext>
                </a:extLst>
              </a:tr>
              <a:tr h="1036300">
                <a:tc>
                  <a:txBody>
                    <a:bodyPr/>
                    <a:lstStyle/>
                    <a:p>
                      <a:pPr algn="ctr"/>
                      <a:endParaRPr lang="en-GB" sz="1900" b="1" dirty="0">
                        <a:latin typeface="Aileron"/>
                      </a:endParaRPr>
                    </a:p>
                  </a:txBody>
                  <a:tcPr marL="121920" marR="121920" marT="60960" marB="60960" anchor="ctr">
                    <a:solidFill>
                      <a:srgbClr val="DCE6F2"/>
                    </a:solidFill>
                  </a:tcPr>
                </a:tc>
                <a:tc>
                  <a:txBody>
                    <a:bodyPr/>
                    <a:lstStyle/>
                    <a:p>
                      <a:pPr algn="ctr"/>
                      <a:endParaRPr lang="en-GB" sz="2400" dirty="0"/>
                    </a:p>
                  </a:txBody>
                  <a:tcPr marL="121920" marR="121920" marT="60960" marB="60960" anchor="ctr">
                    <a:solidFill>
                      <a:srgbClr val="DCE6F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2400" dirty="0"/>
                    </a:p>
                  </a:txBody>
                  <a:tcPr marL="121920" marR="121920" marT="60960" marB="60960" anchor="ctr">
                    <a:solidFill>
                      <a:srgbClr val="DCE6F2"/>
                    </a:solidFill>
                  </a:tcPr>
                </a:tc>
                <a:tc>
                  <a:txBody>
                    <a:bodyPr/>
                    <a:lstStyle/>
                    <a:p>
                      <a:pPr algn="ctr"/>
                      <a:endParaRPr lang="en-GB" sz="2400" dirty="0"/>
                    </a:p>
                  </a:txBody>
                  <a:tcPr marL="121920" marR="121920" marT="60960" marB="60960" anchor="ctr">
                    <a:solidFill>
                      <a:srgbClr val="DCE6F2"/>
                    </a:solidFill>
                  </a:tcPr>
                </a:tc>
                <a:extLst>
                  <a:ext uri="{0D108BD9-81ED-4DB2-BD59-A6C34878D82A}">
                    <a16:rowId xmlns:a16="http://schemas.microsoft.com/office/drawing/2014/main" val="3434573392"/>
                  </a:ext>
                </a:extLst>
              </a:tr>
            </a:tbl>
          </a:graphicData>
        </a:graphic>
      </p:graphicFrame>
      <p:sp>
        <p:nvSpPr>
          <p:cNvPr id="6" name="TextBox 5"/>
          <p:cNvSpPr txBox="1"/>
          <p:nvPr/>
        </p:nvSpPr>
        <p:spPr>
          <a:xfrm>
            <a:off x="772634" y="85062"/>
            <a:ext cx="3147237" cy="461665"/>
          </a:xfrm>
          <a:prstGeom prst="rect">
            <a:avLst/>
          </a:prstGeom>
          <a:noFill/>
        </p:spPr>
        <p:txBody>
          <a:bodyPr wrap="square" rtlCol="0">
            <a:spAutoFit/>
          </a:bodyPr>
          <a:lstStyle/>
          <a:p>
            <a:r>
              <a:rPr lang="en-GB" sz="2400" dirty="0">
                <a:latin typeface="Gadugi" panose="020B0502040204020203" pitchFamily="34" charset="0"/>
              </a:rPr>
              <a:t>Emerging Trends</a:t>
            </a:r>
          </a:p>
        </p:txBody>
      </p:sp>
    </p:spTree>
    <p:extLst>
      <p:ext uri="{BB962C8B-B14F-4D97-AF65-F5344CB8AC3E}">
        <p14:creationId xmlns:p14="http://schemas.microsoft.com/office/powerpoint/2010/main" val="39016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843290" y="662852"/>
          <a:ext cx="10717612" cy="5976811"/>
        </p:xfrm>
        <a:graphic>
          <a:graphicData uri="http://schemas.openxmlformats.org/drawingml/2006/table">
            <a:tbl>
              <a:tblPr bandRow="1">
                <a:tableStyleId>{5C22544A-7EE6-4342-B048-85BDC9FD1C3A}</a:tableStyleId>
              </a:tblPr>
              <a:tblGrid>
                <a:gridCol w="2391580">
                  <a:extLst>
                    <a:ext uri="{9D8B030D-6E8A-4147-A177-3AD203B41FA5}">
                      <a16:colId xmlns:a16="http://schemas.microsoft.com/office/drawing/2014/main" val="3348371967"/>
                    </a:ext>
                  </a:extLst>
                </a:gridCol>
                <a:gridCol w="2775344">
                  <a:extLst>
                    <a:ext uri="{9D8B030D-6E8A-4147-A177-3AD203B41FA5}">
                      <a16:colId xmlns:a16="http://schemas.microsoft.com/office/drawing/2014/main" val="3363380174"/>
                    </a:ext>
                  </a:extLst>
                </a:gridCol>
                <a:gridCol w="2775344">
                  <a:extLst>
                    <a:ext uri="{9D8B030D-6E8A-4147-A177-3AD203B41FA5}">
                      <a16:colId xmlns:a16="http://schemas.microsoft.com/office/drawing/2014/main" val="1830328884"/>
                    </a:ext>
                  </a:extLst>
                </a:gridCol>
                <a:gridCol w="2775344">
                  <a:extLst>
                    <a:ext uri="{9D8B030D-6E8A-4147-A177-3AD203B41FA5}">
                      <a16:colId xmlns:a16="http://schemas.microsoft.com/office/drawing/2014/main" val="1436173452"/>
                    </a:ext>
                  </a:extLst>
                </a:gridCol>
              </a:tblGrid>
              <a:tr h="74191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900" b="0" i="0" u="none" strike="noStrike" kern="0" cap="none" spc="0" normalizeH="0" baseline="0" noProof="0" dirty="0">
                        <a:ln>
                          <a:noFill/>
                        </a:ln>
                        <a:solidFill>
                          <a:srgbClr val="20343A"/>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1900" b="1" baseline="0" dirty="0">
                          <a:latin typeface="Aileron"/>
                        </a:rPr>
                        <a:t>Lighter </a:t>
                      </a:r>
                      <a:r>
                        <a:rPr lang="en-GB" sz="1900" b="1" dirty="0">
                          <a:latin typeface="Aileron"/>
                        </a:rPr>
                        <a:t>Co-ordination</a:t>
                      </a:r>
                    </a:p>
                  </a:txBody>
                  <a:tcPr marL="121920" marR="121920" marT="60960" marB="60960" anchor="ctr">
                    <a:solidFill>
                      <a:srgbClr val="F2F2F2"/>
                    </a:solidFill>
                  </a:tcPr>
                </a:tc>
                <a:tc>
                  <a:txBody>
                    <a:bodyPr/>
                    <a:lstStyle/>
                    <a:p>
                      <a:pPr algn="ctr"/>
                      <a:r>
                        <a:rPr lang="en-GB" sz="1900" b="1" baseline="0" dirty="0">
                          <a:latin typeface="Aileron"/>
                        </a:rPr>
                        <a:t>Labour Reduction</a:t>
                      </a:r>
                      <a:endParaRPr lang="en-GB" sz="1900" b="1" dirty="0">
                        <a:latin typeface="Aileron"/>
                      </a:endParaRPr>
                    </a:p>
                  </a:txBody>
                  <a:tcPr marL="121920" marR="121920" marT="60960" marB="60960" anchor="ctr">
                    <a:solidFill>
                      <a:srgbClr val="F2F2F2"/>
                    </a:solidFill>
                  </a:tcPr>
                </a:tc>
                <a:tc>
                  <a:txBody>
                    <a:bodyPr/>
                    <a:lstStyle/>
                    <a:p>
                      <a:pPr algn="ctr"/>
                      <a:r>
                        <a:rPr lang="en-GB" sz="1900" b="1" dirty="0">
                          <a:latin typeface="Aileron"/>
                        </a:rPr>
                        <a:t>Risk Reduction</a:t>
                      </a:r>
                    </a:p>
                  </a:txBody>
                  <a:tcPr marL="121920" marR="121920" marT="60960" marB="60960" anchor="ctr">
                    <a:solidFill>
                      <a:srgbClr val="F2F2F2"/>
                    </a:solidFill>
                  </a:tcPr>
                </a:tc>
                <a:extLst>
                  <a:ext uri="{0D108BD9-81ED-4DB2-BD59-A6C34878D82A}">
                    <a16:rowId xmlns:a16="http://schemas.microsoft.com/office/drawing/2014/main" val="1934227340"/>
                  </a:ext>
                </a:extLst>
              </a:tr>
              <a:tr h="1145761">
                <a:tc>
                  <a:txBody>
                    <a:bodyPr/>
                    <a:lstStyle/>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chemeClr val="bg1">
                              <a:lumMod val="50000"/>
                            </a:schemeClr>
                          </a:solidFill>
                          <a:latin typeface="Aileron"/>
                          <a:ea typeface="Aileron" charset="0"/>
                          <a:cs typeface="Aileron" charset="0"/>
                        </a:rPr>
                        <a:t>Solution</a:t>
                      </a:r>
                    </a:p>
                    <a:p>
                      <a:pPr marL="0" marR="0" indent="0" algn="ctr" defTabSz="914400" eaLnBrk="1" fontAlgn="auto" latinLnBrk="0" hangingPunct="1">
                        <a:lnSpc>
                          <a:spcPts val="1720"/>
                        </a:lnSpc>
                        <a:spcBef>
                          <a:spcPts val="0"/>
                        </a:spcBef>
                        <a:spcAft>
                          <a:spcPts val="0"/>
                        </a:spcAft>
                        <a:buClr>
                          <a:srgbClr val="FFFFFF"/>
                        </a:buClr>
                        <a:buSzTx/>
                        <a:buFontTx/>
                        <a:buNone/>
                        <a:tabLst/>
                      </a:pPr>
                      <a:r>
                        <a:rPr lang="en-US" sz="1900" b="1" kern="0" dirty="0">
                          <a:solidFill>
                            <a:schemeClr val="bg1">
                              <a:lumMod val="50000"/>
                            </a:schemeClr>
                          </a:solidFill>
                          <a:latin typeface="Aileron"/>
                          <a:ea typeface="Aileron" charset="0"/>
                          <a:cs typeface="Aileron" charset="0"/>
                        </a:rPr>
                        <a:t>(macro)</a:t>
                      </a:r>
                      <a:endParaRPr kumimoji="0" lang="en-US" sz="1900" b="1" i="0" u="none" strike="noStrike" kern="0" cap="none" spc="0" normalizeH="0" baseline="0" noProof="0" dirty="0">
                        <a:ln>
                          <a:noFill/>
                        </a:ln>
                        <a:solidFill>
                          <a:schemeClr val="bg1">
                            <a:lumMod val="50000"/>
                          </a:schemeClr>
                        </a:solidFill>
                        <a:effectLst/>
                        <a:uLnTx/>
                        <a:uFillTx/>
                        <a:latin typeface="Aileron"/>
                        <a:ea typeface="Aileron" charset="0"/>
                        <a:cs typeface="Aileron" charset="0"/>
                      </a:endParaRPr>
                    </a:p>
                  </a:txBody>
                  <a:tcPr marL="121920" marR="121920" marT="60960" marB="60960" anchor="ctr">
                    <a:solidFill>
                      <a:srgbClr val="F2F2F2"/>
                    </a:solidFill>
                  </a:tcPr>
                </a:tc>
                <a:tc>
                  <a:txBody>
                    <a:bodyPr/>
                    <a:lstStyle/>
                    <a:p>
                      <a:pPr algn="ctr"/>
                      <a:r>
                        <a:rPr lang="en-GB" sz="2400" dirty="0">
                          <a:solidFill>
                            <a:schemeClr val="bg1">
                              <a:lumMod val="50000"/>
                            </a:schemeClr>
                          </a:solidFill>
                        </a:rPr>
                        <a:t>De-Centralization</a:t>
                      </a:r>
                    </a:p>
                  </a:txBody>
                  <a:tcPr marL="121920" marR="121920" marT="60960" marB="60960" anchor="ctr">
                    <a:solidFill>
                      <a:srgbClr val="F2F2F2"/>
                    </a:solidFill>
                  </a:tcPr>
                </a:tc>
                <a:tc>
                  <a:txBody>
                    <a:bodyPr/>
                    <a:lstStyle/>
                    <a:p>
                      <a:pPr algn="ctr"/>
                      <a:r>
                        <a:rPr lang="en-GB" sz="2400" dirty="0" err="1">
                          <a:solidFill>
                            <a:schemeClr val="bg1">
                              <a:lumMod val="50000"/>
                            </a:schemeClr>
                          </a:solidFill>
                        </a:rPr>
                        <a:t>Evolvability</a:t>
                      </a:r>
                      <a:endParaRPr lang="en-GB" sz="2400" dirty="0">
                        <a:solidFill>
                          <a:schemeClr val="bg1">
                            <a:lumMod val="50000"/>
                          </a:schemeClr>
                        </a:solidFill>
                      </a:endParaRPr>
                    </a:p>
                  </a:txBody>
                  <a:tcPr marL="121920" marR="121920" marT="60960" marB="60960" anchor="ctr">
                    <a:solidFill>
                      <a:srgbClr val="F2F2F2"/>
                    </a:solidFill>
                  </a:tcPr>
                </a:tc>
                <a:tc>
                  <a:txBody>
                    <a:bodyPr/>
                    <a:lstStyle/>
                    <a:p>
                      <a:pPr algn="ctr"/>
                      <a:r>
                        <a:rPr lang="en-GB" sz="2400" dirty="0">
                          <a:solidFill>
                            <a:schemeClr val="bg1">
                              <a:lumMod val="50000"/>
                            </a:schemeClr>
                          </a:solidFill>
                        </a:rPr>
                        <a:t>Adaptiveness / “Anti-Fragility”</a:t>
                      </a:r>
                    </a:p>
                  </a:txBody>
                  <a:tcPr marL="121920" marR="121920" marT="60960" marB="60960" anchor="ctr">
                    <a:solidFill>
                      <a:srgbClr val="F2F2F2"/>
                    </a:solidFill>
                  </a:tcPr>
                </a:tc>
                <a:extLst>
                  <a:ext uri="{0D108BD9-81ED-4DB2-BD59-A6C34878D82A}">
                    <a16:rowId xmlns:a16="http://schemas.microsoft.com/office/drawing/2014/main" val="1224699117"/>
                  </a:ext>
                </a:extLst>
              </a:tr>
              <a:tr h="1036300">
                <a:tc>
                  <a:txBody>
                    <a:bodyPr/>
                    <a:lstStyle/>
                    <a:p>
                      <a:pPr algn="ctr"/>
                      <a:r>
                        <a:rPr lang="en-GB" sz="1900" b="1" dirty="0">
                          <a:solidFill>
                            <a:schemeClr val="bg1">
                              <a:lumMod val="50000"/>
                            </a:schemeClr>
                          </a:solidFill>
                          <a:latin typeface="Aileron"/>
                        </a:rPr>
                        <a:t>Service</a:t>
                      </a:r>
                    </a:p>
                    <a:p>
                      <a:pPr algn="ctr"/>
                      <a:r>
                        <a:rPr lang="en-GB" sz="1900" b="1" dirty="0">
                          <a:solidFill>
                            <a:schemeClr val="bg1">
                              <a:lumMod val="50000"/>
                            </a:schemeClr>
                          </a:solidFill>
                          <a:latin typeface="Aileron"/>
                        </a:rPr>
                        <a:t>(micro)</a:t>
                      </a:r>
                    </a:p>
                  </a:txBody>
                  <a:tcPr marL="121920" marR="121920" marT="60960" marB="60960" anchor="ctr">
                    <a:solidFill>
                      <a:srgbClr val="FDEADA"/>
                    </a:solidFill>
                  </a:tcPr>
                </a:tc>
                <a:tc>
                  <a:txBody>
                    <a:bodyPr/>
                    <a:lstStyle/>
                    <a:p>
                      <a:pPr algn="ctr"/>
                      <a:r>
                        <a:rPr lang="en-GB" sz="2400" dirty="0">
                          <a:solidFill>
                            <a:schemeClr val="bg1">
                              <a:lumMod val="50000"/>
                            </a:schemeClr>
                          </a:solidFill>
                        </a:rPr>
                        <a:t>Bounded Contexts</a:t>
                      </a:r>
                    </a:p>
                  </a:txBody>
                  <a:tcPr marL="121920" marR="121920" marT="60960" marB="60960" anchor="ctr">
                    <a:solidFill>
                      <a:srgbClr val="FDEADA"/>
                    </a:solidFill>
                  </a:tcPr>
                </a:tc>
                <a:tc>
                  <a:txBody>
                    <a:bodyPr/>
                    <a:lstStyle/>
                    <a:p>
                      <a:pPr algn="ctr"/>
                      <a:r>
                        <a:rPr lang="en-GB" sz="2400" dirty="0">
                          <a:solidFill>
                            <a:schemeClr val="bg1">
                              <a:lumMod val="50000"/>
                            </a:schemeClr>
                          </a:solidFill>
                        </a:rPr>
                        <a:t>Implementation Autonomy</a:t>
                      </a:r>
                    </a:p>
                  </a:txBody>
                  <a:tcPr marL="121920" marR="121920" marT="60960" marB="60960" anchor="ctr">
                    <a:solidFill>
                      <a:srgbClr val="FDEADA"/>
                    </a:solidFill>
                  </a:tcPr>
                </a:tc>
                <a:tc>
                  <a:txBody>
                    <a:bodyPr/>
                    <a:lstStyle/>
                    <a:p>
                      <a:pPr algn="ctr"/>
                      <a:r>
                        <a:rPr lang="en-GB" sz="2400" dirty="0">
                          <a:solidFill>
                            <a:schemeClr val="bg1">
                              <a:lumMod val="50000"/>
                            </a:schemeClr>
                          </a:solidFill>
                        </a:rPr>
                        <a:t>Independent Deployment</a:t>
                      </a:r>
                    </a:p>
                  </a:txBody>
                  <a:tcPr marL="121920" marR="121920" marT="60960" marB="60960" anchor="ctr">
                    <a:solidFill>
                      <a:srgbClr val="FDEADA"/>
                    </a:solidFill>
                  </a:tcPr>
                </a:tc>
                <a:extLst>
                  <a:ext uri="{0D108BD9-81ED-4DB2-BD59-A6C34878D82A}">
                    <a16:rowId xmlns:a16="http://schemas.microsoft.com/office/drawing/2014/main" val="1702492935"/>
                  </a:ext>
                </a:extLst>
              </a:tr>
              <a:tr h="980239">
                <a:tc>
                  <a:txBody>
                    <a:bodyPr/>
                    <a:lstStyle/>
                    <a:p>
                      <a:pPr algn="ctr"/>
                      <a:r>
                        <a:rPr lang="en-GB" sz="1900" b="1" dirty="0">
                          <a:solidFill>
                            <a:schemeClr val="bg1">
                              <a:lumMod val="50000"/>
                            </a:schemeClr>
                          </a:solidFill>
                          <a:latin typeface="Aileron"/>
                        </a:rPr>
                        <a:t>Process and Tools</a:t>
                      </a:r>
                    </a:p>
                  </a:txBody>
                  <a:tcPr marL="121920" marR="121920" marT="60960" marB="60960" anchor="ctr">
                    <a:solidFill>
                      <a:schemeClr val="accent3">
                        <a:lumMod val="20000"/>
                        <a:lumOff val="80000"/>
                      </a:schemeClr>
                    </a:solidFill>
                  </a:tcPr>
                </a:tc>
                <a:tc>
                  <a:txBody>
                    <a:bodyPr/>
                    <a:lstStyle/>
                    <a:p>
                      <a:pPr algn="ctr"/>
                      <a:r>
                        <a:rPr lang="en-GB" sz="2400" dirty="0">
                          <a:solidFill>
                            <a:schemeClr val="bg1">
                              <a:lumMod val="50000"/>
                            </a:schemeClr>
                          </a:solidFill>
                        </a:rPr>
                        <a:t>Smaller Units of Work</a:t>
                      </a:r>
                    </a:p>
                  </a:txBody>
                  <a:tcPr marL="121920" marR="121920" marT="60960" marB="60960" anchor="ctr">
                    <a:solidFill>
                      <a:schemeClr val="accent3">
                        <a:lumMod val="20000"/>
                        <a:lumOff val="80000"/>
                      </a:schemeClr>
                    </a:solidFill>
                  </a:tcPr>
                </a:tc>
                <a:tc>
                  <a:txBody>
                    <a:bodyPr/>
                    <a:lstStyle/>
                    <a:p>
                      <a:pPr algn="ctr"/>
                      <a:r>
                        <a:rPr lang="en-GB" sz="2400" dirty="0">
                          <a:solidFill>
                            <a:schemeClr val="bg1">
                              <a:lumMod val="50000"/>
                            </a:schemeClr>
                          </a:solidFill>
                        </a:rPr>
                        <a:t>Increased Work Automation</a:t>
                      </a:r>
                    </a:p>
                  </a:txBody>
                  <a:tcPr marL="121920" marR="121920" marT="60960" marB="60960" anchor="ctr">
                    <a:solidFill>
                      <a:schemeClr val="accent3">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2400" dirty="0">
                          <a:solidFill>
                            <a:schemeClr val="bg1">
                              <a:lumMod val="50000"/>
                            </a:schemeClr>
                          </a:solidFill>
                        </a:rPr>
                        <a:t>Increased Test Automation </a:t>
                      </a:r>
                    </a:p>
                  </a:txBody>
                  <a:tcPr marL="121920" marR="121920" marT="60960" marB="60960" anchor="ctr">
                    <a:solidFill>
                      <a:schemeClr val="accent3">
                        <a:lumMod val="20000"/>
                        <a:lumOff val="80000"/>
                      </a:schemeClr>
                    </a:solidFill>
                  </a:tcPr>
                </a:tc>
                <a:extLst>
                  <a:ext uri="{0D108BD9-81ED-4DB2-BD59-A6C34878D82A}">
                    <a16:rowId xmlns:a16="http://schemas.microsoft.com/office/drawing/2014/main" val="1629782575"/>
                  </a:ext>
                </a:extLst>
              </a:tr>
              <a:tr h="1036300">
                <a:tc>
                  <a:txBody>
                    <a:bodyPr/>
                    <a:lstStyle/>
                    <a:p>
                      <a:pPr algn="ctr"/>
                      <a:r>
                        <a:rPr lang="en-GB" sz="1900" b="1" dirty="0">
                          <a:solidFill>
                            <a:schemeClr val="bg1">
                              <a:lumMod val="50000"/>
                            </a:schemeClr>
                          </a:solidFill>
                          <a:latin typeface="Aileron"/>
                        </a:rPr>
                        <a:t>Culture</a:t>
                      </a:r>
                    </a:p>
                  </a:txBody>
                  <a:tcPr marL="121920" marR="121920" marT="60960" marB="60960" anchor="ctr">
                    <a:solidFill>
                      <a:srgbClr val="F2DCDB"/>
                    </a:solidFill>
                  </a:tcPr>
                </a:tc>
                <a:tc>
                  <a:txBody>
                    <a:bodyPr/>
                    <a:lstStyle/>
                    <a:p>
                      <a:pPr algn="ctr"/>
                      <a:r>
                        <a:rPr lang="en-GB" sz="2400" dirty="0">
                          <a:solidFill>
                            <a:schemeClr val="bg1">
                              <a:lumMod val="50000"/>
                            </a:schemeClr>
                          </a:solidFill>
                        </a:rPr>
                        <a:t>Trust</a:t>
                      </a:r>
                    </a:p>
                  </a:txBody>
                  <a:tcPr marL="121920" marR="121920" marT="60960" marB="60960" anchor="ctr">
                    <a:solidFill>
                      <a:srgbClr val="F2DCDB"/>
                    </a:solidFill>
                  </a:tcPr>
                </a:tc>
                <a:tc>
                  <a:txBody>
                    <a:bodyPr/>
                    <a:lstStyle/>
                    <a:p>
                      <a:pPr algn="ctr"/>
                      <a:r>
                        <a:rPr lang="en-GB" sz="2400" dirty="0">
                          <a:solidFill>
                            <a:schemeClr val="bg1">
                              <a:lumMod val="50000"/>
                            </a:schemeClr>
                          </a:solidFill>
                        </a:rPr>
                        <a:t>Tool Making</a:t>
                      </a:r>
                    </a:p>
                  </a:txBody>
                  <a:tcPr marL="121920" marR="121920" marT="60960" marB="60960" anchor="ctr">
                    <a:solidFill>
                      <a:srgbClr val="F2DCDB"/>
                    </a:solidFill>
                  </a:tcPr>
                </a:tc>
                <a:tc>
                  <a:txBody>
                    <a:bodyPr/>
                    <a:lstStyle/>
                    <a:p>
                      <a:pPr algn="ctr"/>
                      <a:r>
                        <a:rPr lang="en-GB" sz="2400" dirty="0">
                          <a:solidFill>
                            <a:schemeClr val="bg1">
                              <a:lumMod val="50000"/>
                            </a:schemeClr>
                          </a:solidFill>
                        </a:rPr>
                        <a:t>Accountability &amp;  Responsibility</a:t>
                      </a:r>
                    </a:p>
                  </a:txBody>
                  <a:tcPr marL="121920" marR="121920" marT="60960" marB="60960" anchor="ctr">
                    <a:solidFill>
                      <a:srgbClr val="F2DCDB"/>
                    </a:solidFill>
                  </a:tcPr>
                </a:tc>
                <a:extLst>
                  <a:ext uri="{0D108BD9-81ED-4DB2-BD59-A6C34878D82A}">
                    <a16:rowId xmlns:a16="http://schemas.microsoft.com/office/drawing/2014/main" val="3059753518"/>
                  </a:ext>
                </a:extLst>
              </a:tr>
              <a:tr h="1036300">
                <a:tc>
                  <a:txBody>
                    <a:bodyPr/>
                    <a:lstStyle/>
                    <a:p>
                      <a:pPr algn="ctr"/>
                      <a:r>
                        <a:rPr lang="en-GB" sz="1900" b="1" dirty="0">
                          <a:latin typeface="Aileron"/>
                        </a:rPr>
                        <a:t>Organization</a:t>
                      </a:r>
                    </a:p>
                  </a:txBody>
                  <a:tcPr marL="121920" marR="121920" marT="60960" marB="60960" anchor="ctr">
                    <a:solidFill>
                      <a:srgbClr val="DCE6F2"/>
                    </a:solidFill>
                  </a:tcPr>
                </a:tc>
                <a:tc>
                  <a:txBody>
                    <a:bodyPr/>
                    <a:lstStyle/>
                    <a:p>
                      <a:pPr algn="ctr"/>
                      <a:r>
                        <a:rPr lang="en-GB" sz="2400" dirty="0"/>
                        <a:t>Smaller Teams</a:t>
                      </a:r>
                    </a:p>
                  </a:txBody>
                  <a:tcPr marL="121920" marR="121920" marT="60960" marB="60960" anchor="ctr">
                    <a:solidFill>
                      <a:srgbClr val="DCE6F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2400" dirty="0"/>
                        <a:t>Increased Autonomy</a:t>
                      </a:r>
                    </a:p>
                  </a:txBody>
                  <a:tcPr marL="121920" marR="121920" marT="60960" marB="60960" anchor="ctr">
                    <a:solidFill>
                      <a:srgbClr val="DCE6F2"/>
                    </a:solidFill>
                  </a:tcPr>
                </a:tc>
                <a:tc>
                  <a:txBody>
                    <a:bodyPr/>
                    <a:lstStyle/>
                    <a:p>
                      <a:pPr algn="ctr"/>
                      <a:r>
                        <a:rPr lang="en-GB" sz="2400" dirty="0"/>
                        <a:t>Skilled</a:t>
                      </a:r>
                      <a:r>
                        <a:rPr lang="en-GB" sz="2400" baseline="0" dirty="0"/>
                        <a:t> Workers</a:t>
                      </a:r>
                      <a:endParaRPr lang="en-GB" sz="2400" dirty="0"/>
                    </a:p>
                  </a:txBody>
                  <a:tcPr marL="121920" marR="121920" marT="60960" marB="60960" anchor="ctr">
                    <a:solidFill>
                      <a:srgbClr val="DCE6F2"/>
                    </a:solidFill>
                  </a:tcPr>
                </a:tc>
                <a:extLst>
                  <a:ext uri="{0D108BD9-81ED-4DB2-BD59-A6C34878D82A}">
                    <a16:rowId xmlns:a16="http://schemas.microsoft.com/office/drawing/2014/main" val="3434573392"/>
                  </a:ext>
                </a:extLst>
              </a:tr>
            </a:tbl>
          </a:graphicData>
        </a:graphic>
      </p:graphicFrame>
      <p:sp>
        <p:nvSpPr>
          <p:cNvPr id="6" name="TextBox 5"/>
          <p:cNvSpPr txBox="1"/>
          <p:nvPr/>
        </p:nvSpPr>
        <p:spPr>
          <a:xfrm>
            <a:off x="772634" y="85062"/>
            <a:ext cx="3147237" cy="461665"/>
          </a:xfrm>
          <a:prstGeom prst="rect">
            <a:avLst/>
          </a:prstGeom>
          <a:noFill/>
        </p:spPr>
        <p:txBody>
          <a:bodyPr wrap="square" rtlCol="0">
            <a:spAutoFit/>
          </a:bodyPr>
          <a:lstStyle/>
          <a:p>
            <a:r>
              <a:rPr lang="en-GB" sz="2400" dirty="0">
                <a:latin typeface="Gadugi" panose="020B0502040204020203" pitchFamily="34" charset="0"/>
              </a:rPr>
              <a:t>Emerging Trends</a:t>
            </a:r>
          </a:p>
        </p:txBody>
      </p:sp>
    </p:spTree>
    <p:extLst>
      <p:ext uri="{BB962C8B-B14F-4D97-AF65-F5344CB8AC3E}">
        <p14:creationId xmlns:p14="http://schemas.microsoft.com/office/powerpoint/2010/main" val="2092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535" y="1722474"/>
            <a:ext cx="10972800" cy="3942945"/>
          </a:xfrm>
        </p:spPr>
        <p:txBody>
          <a:bodyPr/>
          <a:lstStyle/>
          <a:p>
            <a:pPr marL="609585" lvl="1" indent="0">
              <a:buNone/>
            </a:pPr>
            <a:endParaRPr lang="en-GB" sz="3200" dirty="0">
              <a:latin typeface="Gadugi" panose="020B0502040204020203" pitchFamily="34" charset="0"/>
            </a:endParaRPr>
          </a:p>
          <a:p>
            <a:pPr marL="685783" indent="-609585">
              <a:buFont typeface="+mj-lt"/>
              <a:buAutoNum type="arabicPeriod"/>
            </a:pPr>
            <a:r>
              <a:rPr lang="en-GB" sz="3200" dirty="0">
                <a:latin typeface="Gadugi" panose="020B0502040204020203" pitchFamily="34" charset="0"/>
              </a:rPr>
              <a:t>Boundary Definitions</a:t>
            </a:r>
          </a:p>
          <a:p>
            <a:pPr marL="685783" indent="-609585">
              <a:buFont typeface="+mj-lt"/>
              <a:buAutoNum type="arabicPeriod"/>
            </a:pPr>
            <a:r>
              <a:rPr lang="en-GB" sz="3200" dirty="0">
                <a:latin typeface="Gadugi" panose="020B0502040204020203" pitchFamily="34" charset="0"/>
              </a:rPr>
              <a:t>Established Standards</a:t>
            </a:r>
          </a:p>
          <a:p>
            <a:pPr marL="685783" indent="-609585">
              <a:buFont typeface="+mj-lt"/>
              <a:buAutoNum type="arabicPeriod"/>
            </a:pPr>
            <a:r>
              <a:rPr lang="en-GB" sz="3200" dirty="0">
                <a:latin typeface="Gadugi" panose="020B0502040204020203" pitchFamily="34" charset="0"/>
              </a:rPr>
              <a:t>Co-ordination Mechanisms</a:t>
            </a:r>
          </a:p>
          <a:p>
            <a:pPr lvl="1"/>
            <a:endParaRPr lang="en-GB" sz="3200" dirty="0">
              <a:latin typeface="Gadugi" panose="020B0502040204020203" pitchFamily="34" charset="0"/>
            </a:endParaRPr>
          </a:p>
        </p:txBody>
      </p:sp>
      <p:sp>
        <p:nvSpPr>
          <p:cNvPr id="4" name="Content Placeholder 2"/>
          <p:cNvSpPr txBox="1">
            <a:spLocks/>
          </p:cNvSpPr>
          <p:nvPr/>
        </p:nvSpPr>
        <p:spPr>
          <a:xfrm>
            <a:off x="0" y="288260"/>
            <a:ext cx="12192000" cy="1675219"/>
          </a:xfrm>
          <a:prstGeom prst="rect">
            <a:avLst/>
          </a:prstGeom>
          <a:solidFill>
            <a:schemeClr val="tx1"/>
          </a:solid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dirty="0">
              <a:solidFill>
                <a:schemeClr val="bg1"/>
              </a:solidFill>
              <a:latin typeface="Gadugi" panose="020B0502040204020203" pitchFamily="34" charset="0"/>
            </a:endParaRPr>
          </a:p>
          <a:p>
            <a:pPr marL="0" indent="0">
              <a:buNone/>
            </a:pPr>
            <a:r>
              <a:rPr lang="en-GB" dirty="0">
                <a:solidFill>
                  <a:schemeClr val="bg1"/>
                </a:solidFill>
                <a:latin typeface="Gadugi" panose="020B0502040204020203" pitchFamily="34" charset="0"/>
              </a:rPr>
              <a:t>  Three Innovation Architecture “Dials”</a:t>
            </a:r>
          </a:p>
        </p:txBody>
      </p:sp>
    </p:spTree>
    <p:extLst>
      <p:ext uri="{BB962C8B-B14F-4D97-AF65-F5344CB8AC3E}">
        <p14:creationId xmlns:p14="http://schemas.microsoft.com/office/powerpoint/2010/main" val="33101005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535" y="1722474"/>
            <a:ext cx="10972800" cy="3942945"/>
          </a:xfrm>
        </p:spPr>
        <p:txBody>
          <a:bodyPr>
            <a:normAutofit lnSpcReduction="10000"/>
          </a:bodyPr>
          <a:lstStyle/>
          <a:p>
            <a:pPr marL="609585" lvl="1" indent="0">
              <a:buNone/>
            </a:pPr>
            <a:endParaRPr lang="en-GB" sz="3200" dirty="0">
              <a:latin typeface="Gadugi" panose="020B0502040204020203" pitchFamily="34" charset="0"/>
            </a:endParaRPr>
          </a:p>
          <a:p>
            <a:pPr marL="685783" indent="-609585">
              <a:buFont typeface="+mj-lt"/>
              <a:buAutoNum type="arabicPeriod"/>
            </a:pPr>
            <a:r>
              <a:rPr lang="en-GB" sz="3200" dirty="0">
                <a:latin typeface="Gadugi" panose="020B0502040204020203" pitchFamily="34" charset="0"/>
              </a:rPr>
              <a:t>Increased Automation ==  Higher cost to change existing machinery</a:t>
            </a:r>
          </a:p>
          <a:p>
            <a:pPr marL="685783" indent="-609585">
              <a:buFont typeface="+mj-lt"/>
              <a:buAutoNum type="arabicPeriod"/>
            </a:pPr>
            <a:endParaRPr lang="en-GB" sz="1067" dirty="0">
              <a:latin typeface="Gadugi" panose="020B0502040204020203" pitchFamily="34" charset="0"/>
            </a:endParaRPr>
          </a:p>
          <a:p>
            <a:pPr marL="685783" indent="-609585">
              <a:buFont typeface="+mj-lt"/>
              <a:buAutoNum type="arabicPeriod"/>
            </a:pPr>
            <a:r>
              <a:rPr lang="en-GB" sz="3200" dirty="0">
                <a:latin typeface="Gadugi" panose="020B0502040204020203" pitchFamily="34" charset="0"/>
              </a:rPr>
              <a:t>Increased Autonomy == Increased requirement for skilled workers</a:t>
            </a:r>
          </a:p>
          <a:p>
            <a:pPr marL="685783" indent="-609585">
              <a:buFont typeface="+mj-lt"/>
              <a:buAutoNum type="arabicPeriod"/>
            </a:pPr>
            <a:endParaRPr lang="en-GB" sz="1067" dirty="0">
              <a:latin typeface="Gadugi" panose="020B0502040204020203" pitchFamily="34" charset="0"/>
            </a:endParaRPr>
          </a:p>
          <a:p>
            <a:pPr marL="685783" indent="-609585">
              <a:buFont typeface="+mj-lt"/>
              <a:buAutoNum type="arabicPeriod"/>
            </a:pPr>
            <a:r>
              <a:rPr lang="en-GB" sz="3200" dirty="0">
                <a:latin typeface="Gadugi" panose="020B0502040204020203" pitchFamily="34" charset="0"/>
              </a:rPr>
              <a:t>Smaller Boundaries == Increased cost of co-ordination and management</a:t>
            </a:r>
          </a:p>
          <a:p>
            <a:pPr lvl="1"/>
            <a:endParaRPr lang="en-GB" sz="3200" dirty="0">
              <a:latin typeface="Gadugi" panose="020B0502040204020203" pitchFamily="34" charset="0"/>
            </a:endParaRPr>
          </a:p>
        </p:txBody>
      </p:sp>
      <p:sp>
        <p:nvSpPr>
          <p:cNvPr id="4" name="Content Placeholder 2"/>
          <p:cNvSpPr txBox="1">
            <a:spLocks/>
          </p:cNvSpPr>
          <p:nvPr/>
        </p:nvSpPr>
        <p:spPr>
          <a:xfrm>
            <a:off x="0" y="288260"/>
            <a:ext cx="12192000" cy="1675219"/>
          </a:xfrm>
          <a:prstGeom prst="rect">
            <a:avLst/>
          </a:prstGeom>
          <a:solidFill>
            <a:schemeClr val="tx1"/>
          </a:solid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dirty="0">
              <a:solidFill>
                <a:schemeClr val="bg1"/>
              </a:solidFill>
              <a:latin typeface="Gadugi" panose="020B0502040204020203" pitchFamily="34" charset="0"/>
            </a:endParaRPr>
          </a:p>
          <a:p>
            <a:pPr marL="0" indent="0">
              <a:buNone/>
            </a:pPr>
            <a:r>
              <a:rPr lang="en-GB" dirty="0">
                <a:solidFill>
                  <a:schemeClr val="bg1"/>
                </a:solidFill>
                <a:latin typeface="Gadugi" panose="020B0502040204020203" pitchFamily="34" charset="0"/>
              </a:rPr>
              <a:t>  The Costs of System Optimization (Examples)</a:t>
            </a:r>
          </a:p>
        </p:txBody>
      </p:sp>
    </p:spTree>
    <p:extLst>
      <p:ext uri="{BB962C8B-B14F-4D97-AF65-F5344CB8AC3E}">
        <p14:creationId xmlns:p14="http://schemas.microsoft.com/office/powerpoint/2010/main" val="185896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5" y="210314"/>
            <a:ext cx="10972800" cy="609334"/>
          </a:xfrm>
        </p:spPr>
        <p:txBody>
          <a:bodyPr>
            <a:normAutofit/>
          </a:bodyPr>
          <a:lstStyle/>
          <a:p>
            <a:r>
              <a:rPr lang="en-GB" dirty="0"/>
              <a:t>API Program Strategy</a:t>
            </a:r>
          </a:p>
        </p:txBody>
      </p:sp>
      <p:sp>
        <p:nvSpPr>
          <p:cNvPr id="3" name="Content Placeholder 2"/>
          <p:cNvSpPr>
            <a:spLocks noGrp="1"/>
          </p:cNvSpPr>
          <p:nvPr>
            <p:ph sz="half" idx="1"/>
          </p:nvPr>
        </p:nvSpPr>
        <p:spPr>
          <a:xfrm>
            <a:off x="612679" y="1687133"/>
            <a:ext cx="10966643" cy="4236364"/>
          </a:xfrm>
        </p:spPr>
        <p:txBody>
          <a:bodyPr/>
          <a:lstStyle/>
          <a:p>
            <a:pPr>
              <a:lnSpc>
                <a:spcPct val="100000"/>
              </a:lnSpc>
            </a:pPr>
            <a:r>
              <a:rPr lang="en-GB" sz="2400" dirty="0">
                <a:latin typeface="+mj-lt"/>
              </a:rPr>
              <a:t>There are six significant objectives for API programs: </a:t>
            </a:r>
            <a:r>
              <a:rPr lang="en-GB" sz="2400" i="1" dirty="0">
                <a:latin typeface="+mj-lt"/>
              </a:rPr>
              <a:t>revenue</a:t>
            </a:r>
            <a:r>
              <a:rPr lang="en-GB" sz="2400" dirty="0">
                <a:latin typeface="+mj-lt"/>
              </a:rPr>
              <a:t>, </a:t>
            </a:r>
            <a:r>
              <a:rPr lang="en-GB" sz="2400" i="1" dirty="0">
                <a:latin typeface="+mj-lt"/>
              </a:rPr>
              <a:t>growth</a:t>
            </a:r>
            <a:r>
              <a:rPr lang="en-GB" sz="2400" dirty="0">
                <a:latin typeface="+mj-lt"/>
              </a:rPr>
              <a:t>, </a:t>
            </a:r>
            <a:r>
              <a:rPr lang="en-GB" sz="2400" i="1" dirty="0">
                <a:latin typeface="+mj-lt"/>
              </a:rPr>
              <a:t>innovation</a:t>
            </a:r>
            <a:r>
              <a:rPr lang="en-GB" sz="2400" dirty="0">
                <a:latin typeface="+mj-lt"/>
              </a:rPr>
              <a:t>, </a:t>
            </a:r>
            <a:r>
              <a:rPr lang="en-GB" sz="2400" i="1" dirty="0">
                <a:latin typeface="+mj-lt"/>
              </a:rPr>
              <a:t>reach</a:t>
            </a:r>
            <a:r>
              <a:rPr lang="en-GB" sz="2400" dirty="0">
                <a:latin typeface="+mj-lt"/>
              </a:rPr>
              <a:t>, </a:t>
            </a:r>
            <a:r>
              <a:rPr lang="en-GB" sz="2400" i="1" dirty="0">
                <a:latin typeface="+mj-lt"/>
              </a:rPr>
              <a:t>intelligence</a:t>
            </a:r>
            <a:r>
              <a:rPr lang="en-GB" sz="2400" dirty="0">
                <a:latin typeface="+mj-lt"/>
              </a:rPr>
              <a:t> and </a:t>
            </a:r>
            <a:r>
              <a:rPr lang="en-GB" sz="2400" i="1" dirty="0">
                <a:latin typeface="+mj-lt"/>
              </a:rPr>
              <a:t>compliance</a:t>
            </a:r>
          </a:p>
          <a:p>
            <a:pPr>
              <a:lnSpc>
                <a:spcPct val="100000"/>
              </a:lnSpc>
            </a:pPr>
            <a:r>
              <a:rPr lang="en-GB" sz="2400" dirty="0">
                <a:latin typeface="+mj-lt"/>
              </a:rPr>
              <a:t>API programs vary greatly in scope, execution and effectiveness.  </a:t>
            </a:r>
            <a:r>
              <a:rPr lang="en-GB" sz="2400" i="1" dirty="0">
                <a:latin typeface="+mj-lt"/>
              </a:rPr>
              <a:t>There is no universal strategy for API programs</a:t>
            </a:r>
            <a:r>
              <a:rPr lang="en-GB" sz="2400" dirty="0">
                <a:latin typeface="+mj-lt"/>
              </a:rPr>
              <a:t>.</a:t>
            </a:r>
          </a:p>
          <a:p>
            <a:pPr>
              <a:lnSpc>
                <a:spcPct val="100000"/>
              </a:lnSpc>
            </a:pPr>
            <a:r>
              <a:rPr lang="en-GB" sz="2400" dirty="0">
                <a:latin typeface="+mj-lt"/>
              </a:rPr>
              <a:t>An organization may launch more than one API product, but each should be focused on prioritized, business aligned objectives in order to return the most value</a:t>
            </a:r>
          </a:p>
          <a:p>
            <a:pPr>
              <a:lnSpc>
                <a:spcPct val="100000"/>
              </a:lnSpc>
            </a:pPr>
            <a:r>
              <a:rPr lang="en-GB" sz="2400" i="1" dirty="0">
                <a:latin typeface="+mj-lt"/>
              </a:rPr>
              <a:t>Banks must determine which objectives to focus on </a:t>
            </a:r>
            <a:r>
              <a:rPr lang="en-GB" sz="2400" dirty="0">
                <a:latin typeface="+mj-lt"/>
              </a:rPr>
              <a:t>in preparation for the next wave of technology</a:t>
            </a:r>
          </a:p>
          <a:p>
            <a:pPr>
              <a:lnSpc>
                <a:spcPct val="100000"/>
              </a:lnSpc>
            </a:pPr>
            <a:r>
              <a:rPr lang="en-GB" sz="2400" dirty="0">
                <a:latin typeface="+mj-lt"/>
              </a:rPr>
              <a:t>We will use </a:t>
            </a:r>
            <a:r>
              <a:rPr lang="en-GB" sz="2400" i="1" dirty="0">
                <a:latin typeface="+mj-lt"/>
              </a:rPr>
              <a:t>Alex </a:t>
            </a:r>
            <a:r>
              <a:rPr lang="en-GB" sz="2400" i="1" dirty="0" err="1">
                <a:latin typeface="+mj-lt"/>
              </a:rPr>
              <a:t>Osterwalder’s</a:t>
            </a:r>
            <a:r>
              <a:rPr lang="en-GB" sz="2400" i="1" dirty="0">
                <a:latin typeface="+mj-lt"/>
              </a:rPr>
              <a:t> </a:t>
            </a:r>
            <a:r>
              <a:rPr lang="en-GB" sz="2400" dirty="0" err="1">
                <a:latin typeface="+mj-lt"/>
              </a:rPr>
              <a:t>Buiness</a:t>
            </a:r>
            <a:r>
              <a:rPr lang="en-GB" sz="2400" dirty="0">
                <a:latin typeface="+mj-lt"/>
              </a:rPr>
              <a:t> Model Canvas to examine existing API business strategies</a:t>
            </a:r>
          </a:p>
        </p:txBody>
      </p:sp>
      <p:sp>
        <p:nvSpPr>
          <p:cNvPr id="4" name="Text Placeholder 3"/>
          <p:cNvSpPr>
            <a:spLocks noGrp="1"/>
          </p:cNvSpPr>
          <p:nvPr>
            <p:ph type="body" sz="quarter" idx="10"/>
          </p:nvPr>
        </p:nvSpPr>
        <p:spPr>
          <a:xfrm>
            <a:off x="609600" y="961370"/>
            <a:ext cx="10972800" cy="423283"/>
          </a:xfrm>
          <a:solidFill>
            <a:srgbClr val="20343A"/>
          </a:solidFill>
        </p:spPr>
        <p:txBody>
          <a:bodyPr>
            <a:normAutofit fontScale="92500" lnSpcReduction="10000"/>
          </a:bodyPr>
          <a:lstStyle/>
          <a:p>
            <a:r>
              <a:rPr lang="en-GB" dirty="0"/>
              <a:t>THE IDEA IN BRIEF</a:t>
            </a:r>
          </a:p>
        </p:txBody>
      </p:sp>
    </p:spTree>
    <p:extLst>
      <p:ext uri="{BB962C8B-B14F-4D97-AF65-F5344CB8AC3E}">
        <p14:creationId xmlns:p14="http://schemas.microsoft.com/office/powerpoint/2010/main" val="385276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962" y="519170"/>
            <a:ext cx="6608077" cy="5819660"/>
          </a:xfrm>
          <a:prstGeom prst="rect">
            <a:avLst/>
          </a:prstGeom>
        </p:spPr>
      </p:pic>
      <p:sp>
        <p:nvSpPr>
          <p:cNvPr id="4" name="TextBox 3"/>
          <p:cNvSpPr txBox="1"/>
          <p:nvPr/>
        </p:nvSpPr>
        <p:spPr>
          <a:xfrm>
            <a:off x="4928623" y="965545"/>
            <a:ext cx="2626599" cy="830997"/>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2E3192"/>
                </a:solidFill>
                <a:effectLst/>
                <a:uLnTx/>
                <a:uFillTx/>
                <a:latin typeface="MV Boli" panose="02000500030200090000" pitchFamily="2" charset="0"/>
                <a:cs typeface="MV Boli" panose="02000500030200090000" pitchFamily="2" charset="0"/>
              </a:rPr>
              <a:t>Service</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2E3192"/>
                </a:solidFill>
                <a:effectLst/>
                <a:uLnTx/>
                <a:uFillTx/>
                <a:latin typeface="MV Boli" panose="02000500030200090000" pitchFamily="2" charset="0"/>
                <a:cs typeface="MV Boli" panose="02000500030200090000" pitchFamily="2" charset="0"/>
              </a:rPr>
              <a:t>(micro)</a:t>
            </a:r>
          </a:p>
        </p:txBody>
      </p:sp>
      <p:sp>
        <p:nvSpPr>
          <p:cNvPr id="5" name="TextBox 4"/>
          <p:cNvSpPr txBox="1"/>
          <p:nvPr/>
        </p:nvSpPr>
        <p:spPr>
          <a:xfrm>
            <a:off x="2390669" y="2690698"/>
            <a:ext cx="2626599" cy="830997"/>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2E3192"/>
                </a:solidFill>
                <a:effectLst/>
                <a:uLnTx/>
                <a:uFillTx/>
                <a:latin typeface="MV Boli" panose="02000500030200090000" pitchFamily="2" charset="0"/>
                <a:cs typeface="MV Boli" panose="02000500030200090000" pitchFamily="2" charset="0"/>
              </a:rPr>
              <a:t>Solution</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2E3192"/>
                </a:solidFill>
                <a:effectLst/>
                <a:uLnTx/>
                <a:uFillTx/>
                <a:latin typeface="MV Boli" panose="02000500030200090000" pitchFamily="2" charset="0"/>
                <a:cs typeface="MV Boli" panose="02000500030200090000" pitchFamily="2" charset="0"/>
              </a:rPr>
              <a:t>(macro)</a:t>
            </a:r>
          </a:p>
        </p:txBody>
      </p:sp>
      <p:sp>
        <p:nvSpPr>
          <p:cNvPr id="6" name="TextBox 5"/>
          <p:cNvSpPr txBox="1"/>
          <p:nvPr/>
        </p:nvSpPr>
        <p:spPr>
          <a:xfrm>
            <a:off x="3703967" y="5275023"/>
            <a:ext cx="2626599" cy="420564"/>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133" b="0" i="0" u="none" strike="noStrike" kern="0" cap="none" spc="0" normalizeH="0" baseline="0" noProof="0" dirty="0">
                <a:ln>
                  <a:noFill/>
                </a:ln>
                <a:solidFill>
                  <a:srgbClr val="2E3192"/>
                </a:solidFill>
                <a:effectLst/>
                <a:uLnTx/>
                <a:uFillTx/>
                <a:latin typeface="MV Boli" panose="02000500030200090000" pitchFamily="2" charset="0"/>
                <a:cs typeface="MV Boli" panose="02000500030200090000" pitchFamily="2" charset="0"/>
              </a:rPr>
              <a:t>Organization</a:t>
            </a:r>
          </a:p>
        </p:txBody>
      </p:sp>
      <p:sp>
        <p:nvSpPr>
          <p:cNvPr id="7" name="TextBox 6"/>
          <p:cNvSpPr txBox="1"/>
          <p:nvPr/>
        </p:nvSpPr>
        <p:spPr>
          <a:xfrm>
            <a:off x="6390571" y="5290770"/>
            <a:ext cx="2626599" cy="461665"/>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2E3192"/>
                </a:solidFill>
                <a:effectLst/>
                <a:uLnTx/>
                <a:uFillTx/>
                <a:latin typeface="MV Boli" panose="02000500030200090000" pitchFamily="2" charset="0"/>
                <a:cs typeface="MV Boli" panose="02000500030200090000" pitchFamily="2" charset="0"/>
              </a:rPr>
              <a:t>Culture</a:t>
            </a:r>
          </a:p>
        </p:txBody>
      </p:sp>
      <p:sp>
        <p:nvSpPr>
          <p:cNvPr id="8" name="TextBox 7"/>
          <p:cNvSpPr txBox="1"/>
          <p:nvPr/>
        </p:nvSpPr>
        <p:spPr>
          <a:xfrm>
            <a:off x="7174734" y="2575210"/>
            <a:ext cx="2626599" cy="1200329"/>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2E3192"/>
                </a:solidFill>
                <a:effectLst/>
                <a:uLnTx/>
                <a:uFillTx/>
                <a:latin typeface="MV Boli" panose="02000500030200090000" pitchFamily="2" charset="0"/>
                <a:cs typeface="MV Boli" panose="02000500030200090000" pitchFamily="2" charset="0"/>
              </a:rPr>
              <a:t>Process</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2E3192"/>
                </a:solidFill>
                <a:effectLst/>
                <a:uLnTx/>
                <a:uFillTx/>
                <a:latin typeface="MV Boli" panose="02000500030200090000" pitchFamily="2" charset="0"/>
                <a:cs typeface="MV Boli" panose="02000500030200090000" pitchFamily="2" charset="0"/>
              </a:rPr>
              <a:t>and</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2E3192"/>
                </a:solidFill>
                <a:effectLst/>
                <a:uLnTx/>
                <a:uFillTx/>
                <a:latin typeface="MV Boli" panose="02000500030200090000" pitchFamily="2" charset="0"/>
                <a:cs typeface="MV Boli" panose="02000500030200090000" pitchFamily="2" charset="0"/>
              </a:rPr>
              <a:t>Tools</a:t>
            </a:r>
          </a:p>
        </p:txBody>
      </p:sp>
    </p:spTree>
    <p:extLst>
      <p:ext uri="{BB962C8B-B14F-4D97-AF65-F5344CB8AC3E}">
        <p14:creationId xmlns:p14="http://schemas.microsoft.com/office/powerpoint/2010/main" val="398031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SEB</a:t>
            </a:r>
            <a:br>
              <a:rPr lang="en-GB" dirty="0"/>
            </a:br>
            <a:r>
              <a:rPr lang="en-GB" dirty="0"/>
              <a:t>Executive Briefing on API Strategy</a:t>
            </a:r>
          </a:p>
        </p:txBody>
      </p:sp>
      <p:sp>
        <p:nvSpPr>
          <p:cNvPr id="3" name="Subtitle 2"/>
          <p:cNvSpPr>
            <a:spLocks noGrp="1"/>
          </p:cNvSpPr>
          <p:nvPr>
            <p:ph type="subTitle" idx="1"/>
          </p:nvPr>
        </p:nvSpPr>
        <p:spPr>
          <a:xfrm>
            <a:off x="711503" y="2872231"/>
            <a:ext cx="8608155" cy="1537344"/>
          </a:xfrm>
        </p:spPr>
        <p:txBody>
          <a:bodyPr/>
          <a:lstStyle/>
          <a:p>
            <a:r>
              <a:rPr lang="en-GB" dirty="0"/>
              <a:t>Ronnie Mitra</a:t>
            </a:r>
          </a:p>
          <a:p>
            <a:r>
              <a:rPr lang="en-GB" dirty="0"/>
              <a:t>Director of Design</a:t>
            </a:r>
          </a:p>
          <a:p>
            <a:r>
              <a:rPr lang="en-GB" dirty="0"/>
              <a:t>ronnie.mitra@ca.com</a:t>
            </a:r>
          </a:p>
          <a:p>
            <a:r>
              <a:rPr lang="en-GB" dirty="0"/>
              <a:t>@</a:t>
            </a:r>
            <a:r>
              <a:rPr lang="en-GB" dirty="0" err="1"/>
              <a:t>mitraman</a:t>
            </a:r>
            <a:endParaRPr lang="en-GB" dirty="0"/>
          </a:p>
        </p:txBody>
      </p:sp>
    </p:spTree>
    <p:extLst>
      <p:ext uri="{BB962C8B-B14F-4D97-AF65-F5344CB8AC3E}">
        <p14:creationId xmlns:p14="http://schemas.microsoft.com/office/powerpoint/2010/main" val="323246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5" name="Picture 2" descr="https://upload.wikimedia.org/wikipedia/commons/1/10/Business_Model_Canv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999" y="491024"/>
            <a:ext cx="8246948" cy="58335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63817" y="4470401"/>
            <a:ext cx="3784046" cy="1155700"/>
          </a:xfrm>
          <a:prstGeom prst="rect">
            <a:avLst/>
          </a:prstGeom>
          <a:solidFill>
            <a:schemeClr val="bg1">
              <a:alpha val="95000"/>
            </a:schemeClr>
          </a:solidFill>
          <a:ln w="38100" cap="flat" cmpd="sng" algn="ctr">
            <a:noFill/>
            <a:prstDash val="solid"/>
          </a:ln>
          <a:effectLst/>
        </p:spPr>
        <p:txBody>
          <a:bodyPr vert="horz" lIns="121920" tIns="121920" rIns="121920" bIns="121920" rtlCol="0" anchor="ctr"/>
          <a:lstStyle/>
          <a:p>
            <a:pPr algn="ctr" defTabSz="1219170">
              <a:lnSpc>
                <a:spcPts val="2293"/>
              </a:lnSpc>
              <a:buClr>
                <a:srgbClr val="FFFFFF"/>
              </a:buClr>
            </a:pPr>
            <a:endParaRPr lang="en-GB" sz="1600" kern="0" dirty="0">
              <a:solidFill>
                <a:schemeClr val="accent3"/>
              </a:solidFill>
              <a:latin typeface="Calibri"/>
              <a:cs typeface="Arial Unicode MS" pitchFamily="34" charset="-128"/>
            </a:endParaRPr>
          </a:p>
        </p:txBody>
      </p:sp>
      <p:sp>
        <p:nvSpPr>
          <p:cNvPr id="12" name="Rectangle 11"/>
          <p:cNvSpPr/>
          <p:nvPr/>
        </p:nvSpPr>
        <p:spPr>
          <a:xfrm>
            <a:off x="-2458680" y="1174752"/>
            <a:ext cx="3019376" cy="3295649"/>
          </a:xfrm>
          <a:prstGeom prst="rect">
            <a:avLst/>
          </a:prstGeom>
          <a:solidFill>
            <a:schemeClr val="bg1">
              <a:alpha val="95000"/>
            </a:schemeClr>
          </a:solidFill>
          <a:ln w="38100" cap="flat" cmpd="sng" algn="ctr">
            <a:noFill/>
            <a:prstDash val="solid"/>
          </a:ln>
          <a:effectLst/>
        </p:spPr>
        <p:txBody>
          <a:bodyPr vert="horz" lIns="121920" tIns="121920" rIns="121920" bIns="121920" rtlCol="0" anchor="ctr"/>
          <a:lstStyle/>
          <a:p>
            <a:pPr algn="ctr" defTabSz="1219170">
              <a:lnSpc>
                <a:spcPts val="2293"/>
              </a:lnSpc>
              <a:buClr>
                <a:srgbClr val="FFFFFF"/>
              </a:buClr>
            </a:pPr>
            <a:endParaRPr lang="en-GB" sz="1600" kern="0" dirty="0">
              <a:solidFill>
                <a:schemeClr val="accent3"/>
              </a:solidFill>
              <a:latin typeface="Calibri"/>
              <a:cs typeface="Arial Unicode MS" pitchFamily="34" charset="-128"/>
            </a:endParaRPr>
          </a:p>
        </p:txBody>
      </p:sp>
      <p:sp>
        <p:nvSpPr>
          <p:cNvPr id="10" name="TextBox 9"/>
          <p:cNvSpPr txBox="1"/>
          <p:nvPr/>
        </p:nvSpPr>
        <p:spPr>
          <a:xfrm>
            <a:off x="5512945" y="2087355"/>
            <a:ext cx="3048000" cy="461665"/>
          </a:xfrm>
          <a:prstGeom prst="rect">
            <a:avLst/>
          </a:prstGeom>
          <a:noFill/>
        </p:spPr>
        <p:txBody>
          <a:bodyPr wrap="square" rtlCol="0">
            <a:spAutoFit/>
          </a:bodyPr>
          <a:lstStyle/>
          <a:p>
            <a:pPr algn="ctr" defTabSz="1219170"/>
            <a:r>
              <a:rPr lang="en-US" sz="2400" b="1" kern="0" dirty="0">
                <a:solidFill>
                  <a:sysClr val="windowText" lastClr="000000"/>
                </a:solidFill>
              </a:rPr>
              <a:t>The Right Side</a:t>
            </a:r>
            <a:endParaRPr lang="en-GB" sz="2400" b="1" kern="0" dirty="0">
              <a:solidFill>
                <a:sysClr val="windowText" lastClr="000000"/>
              </a:solidFill>
            </a:endParaRPr>
          </a:p>
        </p:txBody>
      </p:sp>
      <p:sp>
        <p:nvSpPr>
          <p:cNvPr id="14" name="TextBox 13"/>
          <p:cNvSpPr txBox="1"/>
          <p:nvPr/>
        </p:nvSpPr>
        <p:spPr>
          <a:xfrm>
            <a:off x="6061754" y="2921672"/>
            <a:ext cx="4641924" cy="913199"/>
          </a:xfrm>
          <a:prstGeom prst="rect">
            <a:avLst/>
          </a:prstGeom>
          <a:noFill/>
        </p:spPr>
        <p:txBody>
          <a:bodyPr wrap="square" rtlCol="0">
            <a:spAutoFit/>
          </a:bodyPr>
          <a:lstStyle/>
          <a:p>
            <a:pPr defTabSz="1219170"/>
            <a:r>
              <a:rPr lang="en-US" sz="2667" kern="0" dirty="0">
                <a:solidFill>
                  <a:prstClr val="black"/>
                </a:solidFill>
                <a:latin typeface="+mj-lt"/>
                <a:ea typeface="Roboto Thin" panose="020B0604020202020204" charset="0"/>
              </a:rPr>
              <a:t>Delivering Value to Customers</a:t>
            </a:r>
          </a:p>
          <a:p>
            <a:pPr defTabSz="1219170"/>
            <a:r>
              <a:rPr lang="en-US" sz="2667" kern="0" dirty="0">
                <a:solidFill>
                  <a:prstClr val="black"/>
                </a:solidFill>
                <a:latin typeface="+mj-lt"/>
                <a:ea typeface="Roboto Thin" panose="020B0604020202020204" charset="0"/>
              </a:rPr>
              <a:t>Deriving Revenue</a:t>
            </a:r>
            <a:endParaRPr lang="en-GB" sz="2667" kern="0" dirty="0">
              <a:solidFill>
                <a:prstClr val="black"/>
              </a:solidFill>
              <a:latin typeface="+mj-lt"/>
              <a:ea typeface="Roboto Thin" panose="020B0604020202020204" charset="0"/>
            </a:endParaRPr>
          </a:p>
        </p:txBody>
      </p:sp>
    </p:spTree>
    <p:extLst>
      <p:ext uri="{BB962C8B-B14F-4D97-AF65-F5344CB8AC3E}">
        <p14:creationId xmlns:p14="http://schemas.microsoft.com/office/powerpoint/2010/main" val="162653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5" y="210314"/>
            <a:ext cx="10972800" cy="609334"/>
          </a:xfrm>
        </p:spPr>
        <p:txBody>
          <a:bodyPr>
            <a:normAutofit/>
          </a:bodyPr>
          <a:lstStyle/>
          <a:p>
            <a:endParaRPr lang="en-GB" dirty="0"/>
          </a:p>
        </p:txBody>
      </p:sp>
      <p:sp>
        <p:nvSpPr>
          <p:cNvPr id="3" name="Content Placeholder 2"/>
          <p:cNvSpPr>
            <a:spLocks noGrp="1"/>
          </p:cNvSpPr>
          <p:nvPr>
            <p:ph sz="half" idx="1"/>
          </p:nvPr>
        </p:nvSpPr>
        <p:spPr>
          <a:xfrm>
            <a:off x="612679" y="1023582"/>
            <a:ext cx="10966643" cy="4899915"/>
          </a:xfrm>
        </p:spPr>
        <p:txBody>
          <a:bodyPr/>
          <a:lstStyle/>
          <a:p>
            <a:r>
              <a:rPr lang="en-GB" sz="2400" b="1" i="1" dirty="0">
                <a:latin typeface="+mj-lt"/>
              </a:rPr>
              <a:t>Why APIs Matter</a:t>
            </a:r>
            <a:r>
              <a:rPr lang="en-GB" sz="2400" dirty="0">
                <a:latin typeface="+mj-lt"/>
              </a:rPr>
              <a:t>: APIs are a digital representation of business interaction.  Forming an effective API program goal as part of an API strategy will result in positive returns in core revenue</a:t>
            </a:r>
          </a:p>
          <a:p>
            <a:r>
              <a:rPr lang="en-GB" sz="2400" b="1" i="1" dirty="0">
                <a:latin typeface="+mj-lt"/>
              </a:rPr>
              <a:t>API Strategy</a:t>
            </a:r>
            <a:r>
              <a:rPr lang="en-GB" sz="2400" dirty="0">
                <a:latin typeface="+mj-lt"/>
              </a:rPr>
              <a:t>: Successful API programs rely on determination of a clear objective and a set of corresponding actions.  The goal of the program must be closely aligned with the core business value of the sponsoring organization.</a:t>
            </a:r>
          </a:p>
          <a:p>
            <a:r>
              <a:rPr lang="en-GB" sz="2400" b="1" i="1" dirty="0">
                <a:latin typeface="+mj-lt"/>
              </a:rPr>
              <a:t>Innovation Platforms</a:t>
            </a:r>
            <a:r>
              <a:rPr lang="en-GB" sz="2400" dirty="0">
                <a:latin typeface="+mj-lt"/>
              </a:rPr>
              <a:t>: The pressure to produce more products quickly continues to mount for modern organizations.  Technology leaders must employ a holistic change-centric view in order to maximise the innovation potential of their organizations. </a:t>
            </a:r>
          </a:p>
        </p:txBody>
      </p:sp>
      <p:sp>
        <p:nvSpPr>
          <p:cNvPr id="4" name="Text Placeholder 3"/>
          <p:cNvSpPr>
            <a:spLocks noGrp="1"/>
          </p:cNvSpPr>
          <p:nvPr>
            <p:ph type="body" sz="quarter" idx="10"/>
          </p:nvPr>
        </p:nvSpPr>
        <p:spPr>
          <a:xfrm>
            <a:off x="609600" y="292624"/>
            <a:ext cx="10972800" cy="423283"/>
          </a:xfrm>
          <a:solidFill>
            <a:srgbClr val="20343A"/>
          </a:solidFill>
        </p:spPr>
        <p:txBody>
          <a:bodyPr>
            <a:normAutofit fontScale="92500" lnSpcReduction="10000"/>
          </a:bodyPr>
          <a:lstStyle/>
          <a:p>
            <a:r>
              <a:rPr lang="en-GB" dirty="0"/>
              <a:t>EXECUTIVE SUMMARY</a:t>
            </a:r>
          </a:p>
        </p:txBody>
      </p:sp>
    </p:spTree>
    <p:extLst>
      <p:ext uri="{BB962C8B-B14F-4D97-AF65-F5344CB8AC3E}">
        <p14:creationId xmlns:p14="http://schemas.microsoft.com/office/powerpoint/2010/main" val="293551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5" name="Picture 2" descr="https://upload.wikimedia.org/wikipedia/commons/1/10/Business_Model_Canv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577" y="489600"/>
            <a:ext cx="8246948" cy="58335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741158" y="2184202"/>
            <a:ext cx="3048000" cy="461665"/>
          </a:xfrm>
          <a:prstGeom prst="rect">
            <a:avLst/>
          </a:prstGeom>
          <a:noFill/>
        </p:spPr>
        <p:txBody>
          <a:bodyPr wrap="square" rtlCol="0">
            <a:spAutoFit/>
          </a:bodyPr>
          <a:lstStyle/>
          <a:p>
            <a:pPr algn="r" defTabSz="1219170"/>
            <a:r>
              <a:rPr lang="en-US" sz="2400" b="1" kern="0" dirty="0">
                <a:solidFill>
                  <a:sysClr val="windowText" lastClr="000000"/>
                </a:solidFill>
              </a:rPr>
              <a:t>The Left Side</a:t>
            </a:r>
            <a:endParaRPr lang="en-GB" sz="2400" b="1" kern="0" dirty="0">
              <a:solidFill>
                <a:sysClr val="windowText" lastClr="000000"/>
              </a:solidFill>
            </a:endParaRPr>
          </a:p>
        </p:txBody>
      </p:sp>
      <p:sp>
        <p:nvSpPr>
          <p:cNvPr id="13" name="TextBox 12"/>
          <p:cNvSpPr txBox="1"/>
          <p:nvPr/>
        </p:nvSpPr>
        <p:spPr>
          <a:xfrm>
            <a:off x="1147234" y="2949784"/>
            <a:ext cx="4641924" cy="913199"/>
          </a:xfrm>
          <a:prstGeom prst="rect">
            <a:avLst/>
          </a:prstGeom>
          <a:noFill/>
        </p:spPr>
        <p:txBody>
          <a:bodyPr wrap="square" rtlCol="0">
            <a:spAutoFit/>
          </a:bodyPr>
          <a:lstStyle/>
          <a:p>
            <a:pPr algn="r" defTabSz="1219170"/>
            <a:r>
              <a:rPr lang="en-US" sz="2667" kern="0" dirty="0">
                <a:solidFill>
                  <a:prstClr val="black"/>
                </a:solidFill>
                <a:latin typeface="+mj-lt"/>
                <a:ea typeface="Roboto Thin" panose="020B0604020202020204" charset="0"/>
              </a:rPr>
              <a:t>Value Creation</a:t>
            </a:r>
          </a:p>
          <a:p>
            <a:pPr algn="r" defTabSz="1219170"/>
            <a:r>
              <a:rPr lang="en-US" sz="2667" kern="0" dirty="0">
                <a:solidFill>
                  <a:prstClr val="black"/>
                </a:solidFill>
                <a:latin typeface="+mj-lt"/>
                <a:ea typeface="Roboto Thin" panose="020B0604020202020204" charset="0"/>
              </a:rPr>
              <a:t>Cost Management</a:t>
            </a:r>
            <a:endParaRPr lang="en-GB" sz="2667" kern="0" dirty="0">
              <a:solidFill>
                <a:prstClr val="black"/>
              </a:solidFill>
              <a:latin typeface="+mj-lt"/>
              <a:ea typeface="Roboto Thin" panose="020B0604020202020204" charset="0"/>
            </a:endParaRPr>
          </a:p>
        </p:txBody>
      </p:sp>
    </p:spTree>
    <p:extLst>
      <p:ext uri="{BB962C8B-B14F-4D97-AF65-F5344CB8AC3E}">
        <p14:creationId xmlns:p14="http://schemas.microsoft.com/office/powerpoint/2010/main" val="420962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Public APIs: Delivering Value</a:t>
            </a:r>
          </a:p>
        </p:txBody>
      </p:sp>
      <p:pic>
        <p:nvPicPr>
          <p:cNvPr id="7" name="Picture 6"/>
          <p:cNvPicPr>
            <a:picLocks noChangeAspect="1"/>
          </p:cNvPicPr>
          <p:nvPr/>
        </p:nvPicPr>
        <p:blipFill>
          <a:blip r:embed="rId2"/>
          <a:stretch>
            <a:fillRect/>
          </a:stretch>
        </p:blipFill>
        <p:spPr>
          <a:xfrm>
            <a:off x="1969766" y="885309"/>
            <a:ext cx="8233007" cy="5850188"/>
          </a:xfrm>
          <a:prstGeom prst="rect">
            <a:avLst/>
          </a:prstGeom>
        </p:spPr>
      </p:pic>
      <p:sp>
        <p:nvSpPr>
          <p:cNvPr id="2" name="Rounded Rectangle 1"/>
          <p:cNvSpPr/>
          <p:nvPr/>
        </p:nvSpPr>
        <p:spPr>
          <a:xfrm>
            <a:off x="5923997" y="1386144"/>
            <a:ext cx="4112904" cy="4972920"/>
          </a:xfrm>
          <a:prstGeom prst="roundRect">
            <a:avLst>
              <a:gd name="adj" fmla="val 4345"/>
            </a:avLst>
          </a:prstGeom>
          <a:solidFill>
            <a:srgbClr val="0099CC">
              <a:alpha val="12157"/>
            </a:srgbClr>
          </a:solidFill>
          <a:ln w="38100" cap="flat" cmpd="sng" algn="ctr">
            <a:solidFill>
              <a:schemeClr val="accent1">
                <a:lumMod val="50000"/>
              </a:schemeClr>
            </a:solidFill>
            <a:prstDash val="solid"/>
          </a:ln>
          <a:effectLst/>
        </p:spPr>
        <p:txBody>
          <a:bodyPr vert="horz" lIns="121920" tIns="121920" rIns="121920" bIns="121920" rtlCol="0" anchor="ctr"/>
          <a:lstStyle/>
          <a:p>
            <a:pPr algn="ctr" defTabSz="1219170">
              <a:lnSpc>
                <a:spcPts val="2293"/>
              </a:lnSpc>
              <a:buClr>
                <a:srgbClr val="FFFFFF"/>
              </a:buClr>
            </a:pPr>
            <a:endParaRPr lang="en-GB" sz="1600" kern="0" dirty="0">
              <a:solidFill>
                <a:schemeClr val="accent3"/>
              </a:solidFill>
              <a:latin typeface="Calibri"/>
              <a:cs typeface="Arial Unicode MS" pitchFamily="34" charset="-128"/>
            </a:endParaRPr>
          </a:p>
        </p:txBody>
      </p:sp>
      <p:pic>
        <p:nvPicPr>
          <p:cNvPr id="5" name="Picture 4"/>
          <p:cNvPicPr>
            <a:picLocks noChangeAspect="1" noChangeArrowheads="1"/>
          </p:cNvPicPr>
          <p:nvPr/>
        </p:nvPicPr>
        <p:blipFill>
          <a:blip r:embed="rId3" cstate="print"/>
          <a:srcRect/>
          <a:stretch>
            <a:fillRect/>
          </a:stretch>
        </p:blipFill>
        <p:spPr bwMode="auto">
          <a:xfrm>
            <a:off x="6913770" y="4426220"/>
            <a:ext cx="2247959" cy="1157481"/>
          </a:xfrm>
          <a:prstGeom prst="rect">
            <a:avLst/>
          </a:prstGeom>
          <a:noFill/>
          <a:ln w="9525">
            <a:noFill/>
            <a:miter lim="800000"/>
            <a:headEnd/>
            <a:tailEnd/>
          </a:ln>
          <a:effectLst/>
        </p:spPr>
      </p:pic>
      <p:sp>
        <p:nvSpPr>
          <p:cNvPr id="3" name="Right Arrow 2"/>
          <p:cNvSpPr/>
          <p:nvPr/>
        </p:nvSpPr>
        <p:spPr>
          <a:xfrm>
            <a:off x="6521043" y="2539069"/>
            <a:ext cx="3154260" cy="1778465"/>
          </a:xfrm>
          <a:prstGeom prst="rightArrow">
            <a:avLst/>
          </a:prstGeom>
          <a:solidFill>
            <a:schemeClr val="tx1"/>
          </a:solidFill>
          <a:ln w="38100" cap="flat" cmpd="sng" algn="ctr">
            <a:noFill/>
            <a:prstDash val="solid"/>
          </a:ln>
          <a:effectLst/>
        </p:spPr>
        <p:txBody>
          <a:bodyPr vert="horz" lIns="121920" tIns="121920" rIns="121920" bIns="121920" rtlCol="0" anchor="ctr"/>
          <a:lstStyle/>
          <a:p>
            <a:pPr algn="ctr" defTabSz="1219170">
              <a:lnSpc>
                <a:spcPts val="2293"/>
              </a:lnSpc>
              <a:buClr>
                <a:srgbClr val="FFFFFF"/>
              </a:buClr>
            </a:pPr>
            <a:endParaRPr lang="en-GB" sz="1600" kern="0" dirty="0">
              <a:solidFill>
                <a:schemeClr val="accent3"/>
              </a:solidFill>
              <a:latin typeface="Calibri"/>
              <a:cs typeface="Arial Unicode MS" pitchFamily="34" charset="-128"/>
            </a:endParaRPr>
          </a:p>
        </p:txBody>
      </p:sp>
      <p:sp>
        <p:nvSpPr>
          <p:cNvPr id="4" name="TextBox 3"/>
          <p:cNvSpPr txBox="1"/>
          <p:nvPr/>
        </p:nvSpPr>
        <p:spPr>
          <a:xfrm>
            <a:off x="6575180" y="3061610"/>
            <a:ext cx="2900576" cy="1364609"/>
          </a:xfrm>
          <a:prstGeom prst="rect">
            <a:avLst/>
          </a:prstGeom>
          <a:noFill/>
        </p:spPr>
        <p:txBody>
          <a:bodyPr wrap="square" tIns="121920" bIns="121920" rtlCol="0" anchor="t" anchorCtr="0">
            <a:noAutofit/>
          </a:bodyPr>
          <a:lstStyle/>
          <a:p>
            <a:pPr defTabSz="1219170"/>
            <a:r>
              <a:rPr lang="en-GB" sz="1600" kern="0" dirty="0">
                <a:solidFill>
                  <a:schemeClr val="bg1"/>
                </a:solidFill>
              </a:rPr>
              <a:t>API is the value proposition</a:t>
            </a:r>
          </a:p>
          <a:p>
            <a:pPr defTabSz="1219170"/>
            <a:r>
              <a:rPr lang="en-GB" sz="1600" i="1" kern="0" dirty="0">
                <a:solidFill>
                  <a:schemeClr val="bg1"/>
                </a:solidFill>
              </a:rPr>
              <a:t>Developers become customers</a:t>
            </a:r>
          </a:p>
        </p:txBody>
      </p:sp>
    </p:spTree>
    <p:extLst>
      <p:ext uri="{BB962C8B-B14F-4D97-AF65-F5344CB8AC3E}">
        <p14:creationId xmlns:p14="http://schemas.microsoft.com/office/powerpoint/2010/main" val="194329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Public APIs: Delivering Value</a:t>
            </a:r>
          </a:p>
        </p:txBody>
      </p:sp>
      <p:pic>
        <p:nvPicPr>
          <p:cNvPr id="7" name="Picture 6"/>
          <p:cNvPicPr>
            <a:picLocks noChangeAspect="1"/>
          </p:cNvPicPr>
          <p:nvPr/>
        </p:nvPicPr>
        <p:blipFill>
          <a:blip r:embed="rId2"/>
          <a:stretch>
            <a:fillRect/>
          </a:stretch>
        </p:blipFill>
        <p:spPr>
          <a:xfrm>
            <a:off x="1969766" y="885309"/>
            <a:ext cx="8233007" cy="5850188"/>
          </a:xfrm>
          <a:prstGeom prst="rect">
            <a:avLst/>
          </a:prstGeom>
        </p:spPr>
      </p:pic>
      <p:sp>
        <p:nvSpPr>
          <p:cNvPr id="8" name="Rectangle 7"/>
          <p:cNvSpPr/>
          <p:nvPr/>
        </p:nvSpPr>
        <p:spPr>
          <a:xfrm>
            <a:off x="8696382" y="2066989"/>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 developer</a:t>
            </a:r>
          </a:p>
        </p:txBody>
      </p:sp>
      <p:sp>
        <p:nvSpPr>
          <p:cNvPr id="9" name="Rectangle 8"/>
          <p:cNvSpPr/>
          <p:nvPr/>
        </p:nvSpPr>
        <p:spPr>
          <a:xfrm>
            <a:off x="7171425" y="3546136"/>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10" name="Down Arrow 9"/>
          <p:cNvSpPr/>
          <p:nvPr/>
        </p:nvSpPr>
        <p:spPr>
          <a:xfrm rot="10800000">
            <a:off x="7762189" y="5085707"/>
            <a:ext cx="482885" cy="816795"/>
          </a:xfrm>
          <a:prstGeom prst="downArrow">
            <a:avLst/>
          </a:prstGeom>
          <a:solidFill>
            <a:schemeClr val="tx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Tree>
    <p:extLst>
      <p:ext uri="{BB962C8B-B14F-4D97-AF65-F5344CB8AC3E}">
        <p14:creationId xmlns:p14="http://schemas.microsoft.com/office/powerpoint/2010/main" val="300815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Private APIs: Generating Value</a:t>
            </a:r>
          </a:p>
        </p:txBody>
      </p:sp>
      <p:pic>
        <p:nvPicPr>
          <p:cNvPr id="7" name="Picture 6"/>
          <p:cNvPicPr>
            <a:picLocks noChangeAspect="1"/>
          </p:cNvPicPr>
          <p:nvPr/>
        </p:nvPicPr>
        <p:blipFill>
          <a:blip r:embed="rId2"/>
          <a:stretch>
            <a:fillRect/>
          </a:stretch>
        </p:blipFill>
        <p:spPr>
          <a:xfrm>
            <a:off x="1969766" y="885309"/>
            <a:ext cx="8233007" cy="5850188"/>
          </a:xfrm>
          <a:prstGeom prst="rect">
            <a:avLst/>
          </a:prstGeom>
        </p:spPr>
      </p:pic>
      <p:sp>
        <p:nvSpPr>
          <p:cNvPr id="2" name="Rounded Rectangle 1"/>
          <p:cNvSpPr/>
          <p:nvPr/>
        </p:nvSpPr>
        <p:spPr>
          <a:xfrm>
            <a:off x="2104512" y="1391203"/>
            <a:ext cx="4112904" cy="4972920"/>
          </a:xfrm>
          <a:prstGeom prst="roundRect">
            <a:avLst>
              <a:gd name="adj" fmla="val 4345"/>
            </a:avLst>
          </a:prstGeom>
          <a:solidFill>
            <a:srgbClr val="0099CC">
              <a:alpha val="12157"/>
            </a:srgbClr>
          </a:solidFill>
          <a:ln w="38100" cap="flat" cmpd="sng" algn="ctr">
            <a:solidFill>
              <a:schemeClr val="accent1">
                <a:lumMod val="50000"/>
              </a:schemeClr>
            </a:solidFill>
            <a:prstDash val="solid"/>
          </a:ln>
          <a:effectLst/>
        </p:spPr>
        <p:txBody>
          <a:bodyPr vert="horz" lIns="121920" tIns="121920" rIns="121920" bIns="121920" rtlCol="0" anchor="ctr"/>
          <a:lstStyle/>
          <a:p>
            <a:pPr algn="ctr" defTabSz="1219170">
              <a:lnSpc>
                <a:spcPts val="2293"/>
              </a:lnSpc>
              <a:buClr>
                <a:srgbClr val="FFFFFF"/>
              </a:buClr>
            </a:pPr>
            <a:endParaRPr lang="en-GB" sz="1600" kern="0" dirty="0">
              <a:solidFill>
                <a:schemeClr val="accent3"/>
              </a:solidFill>
              <a:latin typeface="Calibri"/>
              <a:cs typeface="Arial Unicode MS" pitchFamily="34" charset="-128"/>
            </a:endParaRPr>
          </a:p>
        </p:txBody>
      </p:sp>
      <p:pic>
        <p:nvPicPr>
          <p:cNvPr id="3" name="Picture 2"/>
          <p:cNvPicPr>
            <a:picLocks noChangeAspect="1"/>
          </p:cNvPicPr>
          <p:nvPr/>
        </p:nvPicPr>
        <p:blipFill>
          <a:blip r:embed="rId3"/>
          <a:stretch>
            <a:fillRect/>
          </a:stretch>
        </p:blipFill>
        <p:spPr>
          <a:xfrm>
            <a:off x="3022793" y="4573881"/>
            <a:ext cx="2186809" cy="1139347"/>
          </a:xfrm>
          <a:prstGeom prst="rect">
            <a:avLst/>
          </a:prstGeom>
        </p:spPr>
      </p:pic>
      <p:sp>
        <p:nvSpPr>
          <p:cNvPr id="9" name="Right Arrow 8"/>
          <p:cNvSpPr/>
          <p:nvPr/>
        </p:nvSpPr>
        <p:spPr>
          <a:xfrm>
            <a:off x="2611773" y="2432809"/>
            <a:ext cx="3154260" cy="1778465"/>
          </a:xfrm>
          <a:prstGeom prst="rightArrow">
            <a:avLst/>
          </a:prstGeom>
          <a:solidFill>
            <a:schemeClr val="tx1"/>
          </a:solidFill>
          <a:ln w="38100" cap="flat" cmpd="sng" algn="ctr">
            <a:noFill/>
            <a:prstDash val="solid"/>
          </a:ln>
          <a:effectLst/>
        </p:spPr>
        <p:txBody>
          <a:bodyPr vert="horz" lIns="121920" tIns="121920" rIns="121920" bIns="121920" rtlCol="0" anchor="ctr"/>
          <a:lstStyle/>
          <a:p>
            <a:pPr algn="ctr" defTabSz="1219170">
              <a:lnSpc>
                <a:spcPts val="2293"/>
              </a:lnSpc>
              <a:buClr>
                <a:srgbClr val="FFFFFF"/>
              </a:buClr>
            </a:pPr>
            <a:endParaRPr lang="en-GB" sz="1600" kern="0" dirty="0">
              <a:solidFill>
                <a:schemeClr val="accent3"/>
              </a:solidFill>
              <a:latin typeface="Calibri"/>
              <a:cs typeface="Arial Unicode MS" pitchFamily="34" charset="-128"/>
            </a:endParaRPr>
          </a:p>
        </p:txBody>
      </p:sp>
      <p:sp>
        <p:nvSpPr>
          <p:cNvPr id="10" name="TextBox 9"/>
          <p:cNvSpPr txBox="1"/>
          <p:nvPr/>
        </p:nvSpPr>
        <p:spPr>
          <a:xfrm>
            <a:off x="2665909" y="2955350"/>
            <a:ext cx="2900576" cy="1364609"/>
          </a:xfrm>
          <a:prstGeom prst="rect">
            <a:avLst/>
          </a:prstGeom>
          <a:noFill/>
        </p:spPr>
        <p:txBody>
          <a:bodyPr wrap="square" tIns="121920" bIns="121920" rtlCol="0" anchor="t" anchorCtr="0">
            <a:noAutofit/>
          </a:bodyPr>
          <a:lstStyle/>
          <a:p>
            <a:pPr defTabSz="1219170"/>
            <a:r>
              <a:rPr lang="en-GB" sz="1600" kern="0" dirty="0">
                <a:solidFill>
                  <a:schemeClr val="bg1"/>
                </a:solidFill>
              </a:rPr>
              <a:t>API aids in value </a:t>
            </a:r>
            <a:r>
              <a:rPr lang="en-GB" sz="1600" i="1" kern="0" dirty="0">
                <a:solidFill>
                  <a:schemeClr val="bg1"/>
                </a:solidFill>
              </a:rPr>
              <a:t>creation</a:t>
            </a:r>
          </a:p>
          <a:p>
            <a:pPr defTabSz="1219170"/>
            <a:r>
              <a:rPr lang="en-GB" sz="1600" i="1" kern="0" dirty="0">
                <a:solidFill>
                  <a:schemeClr val="bg1"/>
                </a:solidFill>
              </a:rPr>
              <a:t>Development is a key activity</a:t>
            </a:r>
          </a:p>
        </p:txBody>
      </p:sp>
    </p:spTree>
    <p:extLst>
      <p:ext uri="{BB962C8B-B14F-4D97-AF65-F5344CB8AC3E}">
        <p14:creationId xmlns:p14="http://schemas.microsoft.com/office/powerpoint/2010/main" val="1404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Private APIs: Generating Value</a:t>
            </a:r>
          </a:p>
        </p:txBody>
      </p:sp>
      <p:pic>
        <p:nvPicPr>
          <p:cNvPr id="7" name="Picture 6"/>
          <p:cNvPicPr>
            <a:picLocks noChangeAspect="1"/>
          </p:cNvPicPr>
          <p:nvPr/>
        </p:nvPicPr>
        <p:blipFill>
          <a:blip r:embed="rId2"/>
          <a:stretch>
            <a:fillRect/>
          </a:stretch>
        </p:blipFill>
        <p:spPr>
          <a:xfrm>
            <a:off x="1969766" y="885309"/>
            <a:ext cx="8233007" cy="5850188"/>
          </a:xfrm>
          <a:prstGeom prst="rect">
            <a:avLst/>
          </a:prstGeom>
        </p:spPr>
      </p:pic>
      <p:sp>
        <p:nvSpPr>
          <p:cNvPr id="8" name="Rectangle 7"/>
          <p:cNvSpPr/>
          <p:nvPr/>
        </p:nvSpPr>
        <p:spPr>
          <a:xfrm>
            <a:off x="4073767" y="3625751"/>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11" name="Rectangle 10"/>
          <p:cNvSpPr/>
          <p:nvPr/>
        </p:nvSpPr>
        <p:spPr>
          <a:xfrm>
            <a:off x="5633692" y="2077263"/>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value</a:t>
            </a:r>
          </a:p>
        </p:txBody>
      </p:sp>
      <p:sp>
        <p:nvSpPr>
          <p:cNvPr id="4" name="Down Arrow 3"/>
          <p:cNvSpPr/>
          <p:nvPr/>
        </p:nvSpPr>
        <p:spPr>
          <a:xfrm>
            <a:off x="3832324" y="5049748"/>
            <a:ext cx="482885" cy="816795"/>
          </a:xfrm>
          <a:prstGeom prst="downArrow">
            <a:avLst/>
          </a:prstGeom>
          <a:solidFill>
            <a:schemeClr val="tx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Tree>
    <p:extLst>
      <p:ext uri="{BB962C8B-B14F-4D97-AF65-F5344CB8AC3E}">
        <p14:creationId xmlns:p14="http://schemas.microsoft.com/office/powerpoint/2010/main" val="301184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 name="Oval 24"/>
          <p:cNvSpPr/>
          <p:nvPr/>
        </p:nvSpPr>
        <p:spPr>
          <a:xfrm>
            <a:off x="3503712" y="667313"/>
            <a:ext cx="1397899" cy="13978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21" name="Oval 20"/>
          <p:cNvSpPr/>
          <p:nvPr/>
        </p:nvSpPr>
        <p:spPr>
          <a:xfrm>
            <a:off x="5253035" y="662949"/>
            <a:ext cx="1397899" cy="13978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22" name="Oval 21"/>
          <p:cNvSpPr/>
          <p:nvPr/>
        </p:nvSpPr>
        <p:spPr>
          <a:xfrm>
            <a:off x="7002357" y="620688"/>
            <a:ext cx="1397899" cy="13978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23" name="Oval 22"/>
          <p:cNvSpPr/>
          <p:nvPr/>
        </p:nvSpPr>
        <p:spPr>
          <a:xfrm>
            <a:off x="3471744" y="4428361"/>
            <a:ext cx="1397899" cy="13978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30" name="Oval 29"/>
          <p:cNvSpPr/>
          <p:nvPr/>
        </p:nvSpPr>
        <p:spPr>
          <a:xfrm>
            <a:off x="5247793" y="4368899"/>
            <a:ext cx="1397899" cy="13978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31" name="Oval 30"/>
          <p:cNvSpPr/>
          <p:nvPr/>
        </p:nvSpPr>
        <p:spPr>
          <a:xfrm>
            <a:off x="7002357" y="4428361"/>
            <a:ext cx="1397899" cy="13978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pic>
        <p:nvPicPr>
          <p:cNvPr id="9" name="Picture 2" descr="C:\Layer7\Projects\API Workshops\graphics\pound_sign.png"/>
          <p:cNvPicPr>
            <a:picLocks noChangeAspect="1" noChangeArrowheads="1"/>
          </p:cNvPicPr>
          <p:nvPr/>
        </p:nvPicPr>
        <p:blipFill>
          <a:blip r:embed="rId3" cstate="print"/>
          <a:srcRect/>
          <a:stretch>
            <a:fillRect/>
          </a:stretch>
        </p:blipFill>
        <p:spPr bwMode="auto">
          <a:xfrm>
            <a:off x="4007768" y="1061463"/>
            <a:ext cx="418827" cy="609600"/>
          </a:xfrm>
          <a:prstGeom prst="rect">
            <a:avLst/>
          </a:prstGeom>
          <a:noFill/>
          <a:effectLst/>
        </p:spPr>
      </p:pic>
      <p:pic>
        <p:nvPicPr>
          <p:cNvPr id="10" name="Picture 3" descr="C:\Users\rmitra\AppData\Local\Microsoft\Windows\Temporary Internet Files\Content.IE5\W0Y75LAZ\MC900023482[1].wmf"/>
          <p:cNvPicPr>
            <a:picLocks noChangeAspect="1" noChangeArrowheads="1"/>
          </p:cNvPicPr>
          <p:nvPr/>
        </p:nvPicPr>
        <p:blipFill>
          <a:blip r:embed="rId4" cstate="print"/>
          <a:srcRect/>
          <a:stretch>
            <a:fillRect/>
          </a:stretch>
        </p:blipFill>
        <p:spPr bwMode="auto">
          <a:xfrm>
            <a:off x="5632562" y="1018999"/>
            <a:ext cx="628359" cy="685800"/>
          </a:xfrm>
          <a:prstGeom prst="rect">
            <a:avLst/>
          </a:prstGeom>
          <a:noFill/>
        </p:spPr>
      </p:pic>
      <p:pic>
        <p:nvPicPr>
          <p:cNvPr id="11" name="Picture 5" descr="C:\Layer7\Projects\API Workshops\graphics\bullhorn_icon.png"/>
          <p:cNvPicPr>
            <a:picLocks noChangeAspect="1" noChangeArrowheads="1"/>
          </p:cNvPicPr>
          <p:nvPr/>
        </p:nvPicPr>
        <p:blipFill>
          <a:blip r:embed="rId5" cstate="print"/>
          <a:srcRect/>
          <a:stretch>
            <a:fillRect/>
          </a:stretch>
        </p:blipFill>
        <p:spPr bwMode="auto">
          <a:xfrm>
            <a:off x="3873376" y="4793298"/>
            <a:ext cx="658571" cy="602263"/>
          </a:xfrm>
          <a:prstGeom prst="rect">
            <a:avLst/>
          </a:prstGeom>
          <a:noFill/>
        </p:spPr>
      </p:pic>
      <p:pic>
        <p:nvPicPr>
          <p:cNvPr id="12" name="Picture 11" descr="noun_project_5370.png"/>
          <p:cNvPicPr>
            <a:picLocks noChangeAspect="1"/>
          </p:cNvPicPr>
          <p:nvPr/>
        </p:nvPicPr>
        <p:blipFill>
          <a:blip r:embed="rId6" cstate="print"/>
          <a:stretch>
            <a:fillRect/>
          </a:stretch>
        </p:blipFill>
        <p:spPr>
          <a:xfrm>
            <a:off x="7491315" y="989819"/>
            <a:ext cx="419984" cy="659636"/>
          </a:xfrm>
          <a:prstGeom prst="rect">
            <a:avLst/>
          </a:prstGeom>
        </p:spPr>
      </p:pic>
      <p:pic>
        <p:nvPicPr>
          <p:cNvPr id="13" name="Picture 4" descr="C:\Layer7\Projects\API Workshops\graphics\connector_icon_mustattribute.png"/>
          <p:cNvPicPr>
            <a:picLocks noChangeAspect="1" noChangeArrowheads="1"/>
          </p:cNvPicPr>
          <p:nvPr/>
        </p:nvPicPr>
        <p:blipFill>
          <a:blip r:embed="rId7" cstate="print"/>
          <a:srcRect/>
          <a:stretch>
            <a:fillRect/>
          </a:stretch>
        </p:blipFill>
        <p:spPr bwMode="auto">
          <a:xfrm>
            <a:off x="5864289" y="4709759"/>
            <a:ext cx="164907" cy="685800"/>
          </a:xfrm>
          <a:prstGeom prst="rect">
            <a:avLst/>
          </a:prstGeom>
          <a:noFill/>
        </p:spPr>
      </p:pic>
      <p:pic>
        <p:nvPicPr>
          <p:cNvPr id="14" name="Picture 2" descr="C:\Users\rmitra\AppData\Local\Microsoft\Windows\Temporary Internet Files\Content.IE5\XUTQYQSC\MC900229685[1].wmf"/>
          <p:cNvPicPr>
            <a:picLocks noChangeAspect="1" noChangeArrowheads="1"/>
          </p:cNvPicPr>
          <p:nvPr/>
        </p:nvPicPr>
        <p:blipFill>
          <a:blip r:embed="rId8" cstate="print"/>
          <a:srcRect/>
          <a:stretch>
            <a:fillRect/>
          </a:stretch>
        </p:blipFill>
        <p:spPr bwMode="auto">
          <a:xfrm>
            <a:off x="7371413" y="4745098"/>
            <a:ext cx="719280" cy="700127"/>
          </a:xfrm>
          <a:prstGeom prst="rect">
            <a:avLst/>
          </a:prstGeom>
          <a:noFill/>
        </p:spPr>
      </p:pic>
      <p:sp>
        <p:nvSpPr>
          <p:cNvPr id="16" name="TextBox 15"/>
          <p:cNvSpPr txBox="1"/>
          <p:nvPr/>
        </p:nvSpPr>
        <p:spPr>
          <a:xfrm>
            <a:off x="3710471" y="2103111"/>
            <a:ext cx="920445" cy="338554"/>
          </a:xfrm>
          <a:prstGeom prst="rect">
            <a:avLst/>
          </a:prstGeom>
          <a:noFill/>
        </p:spPr>
        <p:txBody>
          <a:bodyPr wrap="none" rtlCol="0">
            <a:spAutoFit/>
          </a:bodyPr>
          <a:lstStyle/>
          <a:p>
            <a:pPr defTabSz="1219170"/>
            <a:r>
              <a:rPr lang="en-US" sz="1600" kern="0" dirty="0">
                <a:solidFill>
                  <a:schemeClr val="bg1"/>
                </a:solidFill>
                <a:latin typeface="Roboto Medium" panose="02000000000000000000" pitchFamily="2" charset="0"/>
                <a:ea typeface="Roboto Medium" panose="02000000000000000000" pitchFamily="2" charset="0"/>
              </a:rPr>
              <a:t>revenue</a:t>
            </a:r>
            <a:endParaRPr lang="en-GB" sz="1600" kern="0" dirty="0">
              <a:solidFill>
                <a:schemeClr val="bg1"/>
              </a:solidFill>
              <a:latin typeface="Roboto Medium" panose="02000000000000000000" pitchFamily="2" charset="0"/>
              <a:ea typeface="Roboto Medium" panose="02000000000000000000" pitchFamily="2" charset="0"/>
            </a:endParaRPr>
          </a:p>
        </p:txBody>
      </p:sp>
      <p:sp>
        <p:nvSpPr>
          <p:cNvPr id="19" name="TextBox 18"/>
          <p:cNvSpPr txBox="1"/>
          <p:nvPr/>
        </p:nvSpPr>
        <p:spPr>
          <a:xfrm>
            <a:off x="5596325" y="2139688"/>
            <a:ext cx="700833" cy="338554"/>
          </a:xfrm>
          <a:prstGeom prst="rect">
            <a:avLst/>
          </a:prstGeom>
          <a:noFill/>
        </p:spPr>
        <p:txBody>
          <a:bodyPr wrap="none" rtlCol="0">
            <a:spAutoFit/>
          </a:bodyPr>
          <a:lstStyle/>
          <a:p>
            <a:pPr algn="ctr" defTabSz="1219170"/>
            <a:r>
              <a:rPr lang="en-US" sz="1600" kern="0" dirty="0">
                <a:solidFill>
                  <a:schemeClr val="bg1"/>
                </a:solidFill>
                <a:latin typeface="Roboto Medium" panose="02000000000000000000" pitchFamily="2" charset="0"/>
                <a:ea typeface="Roboto Medium" panose="02000000000000000000" pitchFamily="2" charset="0"/>
              </a:rPr>
              <a:t>reach</a:t>
            </a:r>
            <a:endParaRPr lang="en-GB" sz="1600" kern="0" dirty="0">
              <a:solidFill>
                <a:schemeClr val="bg1"/>
              </a:solidFill>
              <a:latin typeface="Roboto Medium" panose="02000000000000000000" pitchFamily="2" charset="0"/>
              <a:ea typeface="Roboto Medium" panose="02000000000000000000" pitchFamily="2" charset="0"/>
            </a:endParaRPr>
          </a:p>
        </p:txBody>
      </p:sp>
      <p:sp>
        <p:nvSpPr>
          <p:cNvPr id="33" name="TextBox 32"/>
          <p:cNvSpPr txBox="1"/>
          <p:nvPr/>
        </p:nvSpPr>
        <p:spPr>
          <a:xfrm>
            <a:off x="7150215" y="2139688"/>
            <a:ext cx="1164100" cy="338554"/>
          </a:xfrm>
          <a:prstGeom prst="rect">
            <a:avLst/>
          </a:prstGeom>
          <a:noFill/>
        </p:spPr>
        <p:txBody>
          <a:bodyPr wrap="none" rtlCol="0">
            <a:spAutoFit/>
          </a:bodyPr>
          <a:lstStyle/>
          <a:p>
            <a:pPr algn="ctr" defTabSz="1219170"/>
            <a:r>
              <a:rPr lang="en-US" sz="1600" kern="0" dirty="0">
                <a:solidFill>
                  <a:schemeClr val="bg1"/>
                </a:solidFill>
                <a:latin typeface="Roboto Medium" panose="02000000000000000000" pitchFamily="2" charset="0"/>
                <a:ea typeface="Roboto Medium" panose="02000000000000000000" pitchFamily="2" charset="0"/>
              </a:rPr>
              <a:t>innovation</a:t>
            </a:r>
            <a:endParaRPr lang="en-GB" sz="1600" kern="0" dirty="0">
              <a:solidFill>
                <a:schemeClr val="bg1"/>
              </a:solidFill>
              <a:latin typeface="Roboto Medium" panose="02000000000000000000" pitchFamily="2" charset="0"/>
              <a:ea typeface="Roboto Medium" panose="02000000000000000000" pitchFamily="2" charset="0"/>
            </a:endParaRPr>
          </a:p>
        </p:txBody>
      </p:sp>
      <p:sp>
        <p:nvSpPr>
          <p:cNvPr id="34" name="TextBox 33"/>
          <p:cNvSpPr txBox="1"/>
          <p:nvPr/>
        </p:nvSpPr>
        <p:spPr>
          <a:xfrm>
            <a:off x="3786522" y="5909246"/>
            <a:ext cx="832279" cy="338554"/>
          </a:xfrm>
          <a:prstGeom prst="rect">
            <a:avLst/>
          </a:prstGeom>
          <a:noFill/>
        </p:spPr>
        <p:txBody>
          <a:bodyPr wrap="none" rtlCol="0">
            <a:spAutoFit/>
          </a:bodyPr>
          <a:lstStyle/>
          <a:p>
            <a:pPr algn="ctr" defTabSz="1219170"/>
            <a:r>
              <a:rPr lang="en-US" sz="1600" kern="0" dirty="0">
                <a:solidFill>
                  <a:schemeClr val="bg1"/>
                </a:solidFill>
                <a:latin typeface="Roboto Medium" panose="02000000000000000000" pitchFamily="2" charset="0"/>
                <a:ea typeface="Roboto Medium" panose="02000000000000000000" pitchFamily="2" charset="0"/>
              </a:rPr>
              <a:t>growth</a:t>
            </a:r>
            <a:endParaRPr lang="en-GB" sz="1600" kern="0" dirty="0">
              <a:solidFill>
                <a:schemeClr val="bg1"/>
              </a:solidFill>
              <a:latin typeface="Roboto Medium" panose="02000000000000000000" pitchFamily="2" charset="0"/>
              <a:ea typeface="Roboto Medium" panose="02000000000000000000" pitchFamily="2" charset="0"/>
            </a:endParaRPr>
          </a:p>
        </p:txBody>
      </p:sp>
      <p:sp>
        <p:nvSpPr>
          <p:cNvPr id="35" name="TextBox 34"/>
          <p:cNvSpPr txBox="1"/>
          <p:nvPr/>
        </p:nvSpPr>
        <p:spPr>
          <a:xfrm>
            <a:off x="5328504" y="5913850"/>
            <a:ext cx="1255472" cy="338554"/>
          </a:xfrm>
          <a:prstGeom prst="rect">
            <a:avLst/>
          </a:prstGeom>
          <a:noFill/>
        </p:spPr>
        <p:txBody>
          <a:bodyPr wrap="none" rtlCol="0">
            <a:spAutoFit/>
          </a:bodyPr>
          <a:lstStyle/>
          <a:p>
            <a:pPr algn="ctr" defTabSz="1219170"/>
            <a:r>
              <a:rPr lang="en-US" sz="1600" kern="0" dirty="0">
                <a:solidFill>
                  <a:schemeClr val="bg1"/>
                </a:solidFill>
                <a:latin typeface="Roboto Medium" panose="02000000000000000000" pitchFamily="2" charset="0"/>
                <a:ea typeface="Roboto Medium" panose="02000000000000000000" pitchFamily="2" charset="0"/>
              </a:rPr>
              <a:t>compliance</a:t>
            </a:r>
            <a:endParaRPr lang="en-GB" sz="1600" kern="0" dirty="0">
              <a:solidFill>
                <a:schemeClr val="bg1"/>
              </a:solidFill>
              <a:latin typeface="Roboto Medium" panose="02000000000000000000" pitchFamily="2" charset="0"/>
              <a:ea typeface="Roboto Medium" panose="02000000000000000000" pitchFamily="2" charset="0"/>
            </a:endParaRPr>
          </a:p>
        </p:txBody>
      </p:sp>
      <p:sp>
        <p:nvSpPr>
          <p:cNvPr id="36" name="TextBox 35"/>
          <p:cNvSpPr txBox="1"/>
          <p:nvPr/>
        </p:nvSpPr>
        <p:spPr>
          <a:xfrm>
            <a:off x="7454212" y="5949282"/>
            <a:ext cx="588623" cy="338554"/>
          </a:xfrm>
          <a:prstGeom prst="rect">
            <a:avLst/>
          </a:prstGeom>
          <a:noFill/>
        </p:spPr>
        <p:txBody>
          <a:bodyPr wrap="none" rtlCol="0">
            <a:spAutoFit/>
          </a:bodyPr>
          <a:lstStyle/>
          <a:p>
            <a:pPr algn="ctr" defTabSz="1219170"/>
            <a:r>
              <a:rPr lang="en-US" sz="1600" kern="0" dirty="0">
                <a:solidFill>
                  <a:schemeClr val="bg1"/>
                </a:solidFill>
                <a:latin typeface="Roboto Medium" panose="02000000000000000000" pitchFamily="2" charset="0"/>
                <a:ea typeface="Roboto Medium" panose="02000000000000000000" pitchFamily="2" charset="0"/>
              </a:rPr>
              <a:t>intel</a:t>
            </a:r>
            <a:endParaRPr lang="en-GB" sz="1600" kern="0" dirty="0">
              <a:solidFill>
                <a:schemeClr val="bg1"/>
              </a:solidFill>
              <a:latin typeface="Roboto Medium" panose="02000000000000000000" pitchFamily="2" charset="0"/>
              <a:ea typeface="Roboto Medium" panose="02000000000000000000" pitchFamily="2" charset="0"/>
            </a:endParaRPr>
          </a:p>
        </p:txBody>
      </p:sp>
      <p:sp>
        <p:nvSpPr>
          <p:cNvPr id="3" name="TextBox 2"/>
          <p:cNvSpPr txBox="1"/>
          <p:nvPr/>
        </p:nvSpPr>
        <p:spPr>
          <a:xfrm>
            <a:off x="2679039" y="2996952"/>
            <a:ext cx="6833922" cy="923330"/>
          </a:xfrm>
          <a:prstGeom prst="rect">
            <a:avLst/>
          </a:prstGeom>
          <a:noFill/>
        </p:spPr>
        <p:txBody>
          <a:bodyPr wrap="none" rtlCol="0">
            <a:spAutoFit/>
          </a:bodyPr>
          <a:lstStyle/>
          <a:p>
            <a:pPr defTabSz="1219170"/>
            <a:r>
              <a:rPr lang="en-US" sz="5400" kern="0" dirty="0">
                <a:solidFill>
                  <a:schemeClr val="bg1"/>
                </a:solidFill>
                <a:latin typeface="+mj-lt"/>
                <a:ea typeface="Roboto Thin" pitchFamily="2" charset="0"/>
              </a:rPr>
              <a:t>API PROGRAM DRIVERS</a:t>
            </a:r>
            <a:endParaRPr lang="en-GB" sz="5400" kern="0" dirty="0">
              <a:solidFill>
                <a:schemeClr val="bg1"/>
              </a:solidFill>
              <a:latin typeface="+mj-lt"/>
              <a:ea typeface="Roboto Thin" pitchFamily="2" charset="0"/>
            </a:endParaRPr>
          </a:p>
        </p:txBody>
      </p:sp>
    </p:spTree>
    <p:extLst>
      <p:ext uri="{BB962C8B-B14F-4D97-AF65-F5344CB8AC3E}">
        <p14:creationId xmlns:p14="http://schemas.microsoft.com/office/powerpoint/2010/main" val="783594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Case Studies Disclaimer</a:t>
            </a:r>
          </a:p>
        </p:txBody>
      </p:sp>
      <p:sp>
        <p:nvSpPr>
          <p:cNvPr id="2" name="Content Placeholder 1"/>
          <p:cNvSpPr>
            <a:spLocks noGrp="1"/>
          </p:cNvSpPr>
          <p:nvPr>
            <p:ph sz="half" idx="1"/>
          </p:nvPr>
        </p:nvSpPr>
        <p:spPr/>
        <p:txBody>
          <a:bodyPr/>
          <a:lstStyle/>
          <a:p>
            <a:r>
              <a:rPr lang="en-US" dirty="0"/>
              <a:t>Examples are used only to illustrate API business drivers</a:t>
            </a:r>
          </a:p>
          <a:p>
            <a:r>
              <a:rPr lang="en-US" dirty="0"/>
              <a:t>These case studies are not an endorsement of any products, companies or services</a:t>
            </a:r>
          </a:p>
          <a:p>
            <a:r>
              <a:rPr lang="en-US" dirty="0"/>
              <a:t>These case studies are speculative and based solely on </a:t>
            </a:r>
            <a:r>
              <a:rPr lang="en-US" i="1" dirty="0"/>
              <a:t>publicly available information</a:t>
            </a:r>
          </a:p>
          <a:p>
            <a:endParaRPr lang="en-US" dirty="0"/>
          </a:p>
        </p:txBody>
      </p:sp>
    </p:spTree>
    <p:extLst>
      <p:ext uri="{BB962C8B-B14F-4D97-AF65-F5344CB8AC3E}">
        <p14:creationId xmlns:p14="http://schemas.microsoft.com/office/powerpoint/2010/main" val="413447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4691" y="2722418"/>
            <a:ext cx="12380768" cy="1231323"/>
          </a:xfrm>
          <a:prstGeom prst="rect">
            <a:avLst/>
          </a:prstGeom>
          <a:solidFill>
            <a:srgbClr val="D0D8D8">
              <a:alpha val="16078"/>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12" name="Rectangle 11"/>
          <p:cNvSpPr/>
          <p:nvPr/>
        </p:nvSpPr>
        <p:spPr>
          <a:xfrm>
            <a:off x="1859962" y="-316923"/>
            <a:ext cx="2015836" cy="7284028"/>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4" name="Oval 3"/>
          <p:cNvSpPr/>
          <p:nvPr/>
        </p:nvSpPr>
        <p:spPr>
          <a:xfrm>
            <a:off x="2191883" y="2642599"/>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pic>
        <p:nvPicPr>
          <p:cNvPr id="5" name="Picture 2" descr="C:\Layer7\Projects\API Workshops\graphics\pound_sign.png"/>
          <p:cNvPicPr>
            <a:picLocks noChangeAspect="1" noChangeArrowheads="1"/>
          </p:cNvPicPr>
          <p:nvPr/>
        </p:nvPicPr>
        <p:blipFill>
          <a:blip r:embed="rId2" cstate="print"/>
          <a:srcRect/>
          <a:stretch>
            <a:fillRect/>
          </a:stretch>
        </p:blipFill>
        <p:spPr bwMode="auto">
          <a:xfrm>
            <a:off x="2716720" y="3003555"/>
            <a:ext cx="418827" cy="609600"/>
          </a:xfrm>
          <a:prstGeom prst="rect">
            <a:avLst/>
          </a:prstGeom>
          <a:noFill/>
          <a:effectLst/>
        </p:spPr>
      </p:pic>
      <p:pic>
        <p:nvPicPr>
          <p:cNvPr id="8" name="Picture 5" descr="C:\Layer7\Projects\API Workshops\graphics\bullhorn_icon.png"/>
          <p:cNvPicPr>
            <a:picLocks noChangeAspect="1" noChangeArrowheads="1"/>
          </p:cNvPicPr>
          <p:nvPr/>
        </p:nvPicPr>
        <p:blipFill>
          <a:blip r:embed="rId3" cstate="print">
            <a:lum bright="70000" contrast="-70000"/>
          </a:blip>
          <a:srcRect/>
          <a:stretch>
            <a:fillRect/>
          </a:stretch>
        </p:blipFill>
        <p:spPr bwMode="auto">
          <a:xfrm>
            <a:off x="3989610" y="3010892"/>
            <a:ext cx="658571" cy="602263"/>
          </a:xfrm>
          <a:prstGeom prst="rect">
            <a:avLst/>
          </a:prstGeom>
          <a:noFill/>
        </p:spPr>
      </p:pic>
      <p:pic>
        <p:nvPicPr>
          <p:cNvPr id="9" name="Picture 4" descr="C:\Layer7\Projects\API Workshops\graphics\connector_icon_mustattribute.png"/>
          <p:cNvPicPr>
            <a:picLocks noChangeAspect="1" noChangeArrowheads="1"/>
          </p:cNvPicPr>
          <p:nvPr/>
        </p:nvPicPr>
        <p:blipFill>
          <a:blip r:embed="rId4" cstate="print">
            <a:lum bright="70000" contrast="-70000"/>
          </a:blip>
          <a:srcRect/>
          <a:stretch>
            <a:fillRect/>
          </a:stretch>
        </p:blipFill>
        <p:spPr bwMode="auto">
          <a:xfrm>
            <a:off x="8258713" y="2969123"/>
            <a:ext cx="164907" cy="685800"/>
          </a:xfrm>
          <a:prstGeom prst="rect">
            <a:avLst/>
          </a:prstGeom>
          <a:noFill/>
        </p:spPr>
      </p:pic>
      <p:pic>
        <p:nvPicPr>
          <p:cNvPr id="10" name="Picture 2" descr="C:\Users\rmitra\AppData\Local\Microsoft\Windows\Temporary Internet Files\Content.IE5\XUTQYQSC\MC900229685[1].wmf"/>
          <p:cNvPicPr>
            <a:picLocks noChangeAspect="1" noChangeArrowheads="1"/>
          </p:cNvPicPr>
          <p:nvPr/>
        </p:nvPicPr>
        <p:blipFill>
          <a:blip r:embed="rId5" cstate="print">
            <a:lum bright="70000" contrast="-70000"/>
          </a:blip>
          <a:srcRect/>
          <a:stretch>
            <a:fillRect/>
          </a:stretch>
        </p:blipFill>
        <p:spPr bwMode="auto">
          <a:xfrm>
            <a:off x="9277683" y="2961960"/>
            <a:ext cx="719280" cy="700127"/>
          </a:xfrm>
          <a:prstGeom prst="rect">
            <a:avLst/>
          </a:prstGeom>
          <a:noFill/>
        </p:spPr>
      </p:pic>
      <p:sp>
        <p:nvSpPr>
          <p:cNvPr id="11" name="TextBox 10"/>
          <p:cNvSpPr txBox="1"/>
          <p:nvPr/>
        </p:nvSpPr>
        <p:spPr>
          <a:xfrm>
            <a:off x="2135315" y="1870828"/>
            <a:ext cx="2114550" cy="358486"/>
          </a:xfrm>
          <a:prstGeom prst="rect">
            <a:avLst/>
          </a:prstGeom>
          <a:noFill/>
        </p:spPr>
        <p:txBody>
          <a:bodyPr wrap="square" tIns="91440" bIns="91440" rtlCol="0" anchor="t" anchorCtr="0">
            <a:noAutofit/>
          </a:bodyPr>
          <a:lstStyle/>
          <a:p>
            <a:r>
              <a:rPr lang="en-GB" sz="2400" dirty="0">
                <a:solidFill>
                  <a:schemeClr val="bg1"/>
                </a:solidFill>
                <a:latin typeface="Gadugi" panose="020B0502040204020203" pitchFamily="34" charset="0"/>
              </a:rPr>
              <a:t>REVENUE</a:t>
            </a:r>
          </a:p>
        </p:txBody>
      </p:sp>
      <p:pic>
        <p:nvPicPr>
          <p:cNvPr id="15" name="Picture 14" descr="noun_project_5370.png"/>
          <p:cNvPicPr>
            <a:picLocks noChangeAspect="1"/>
          </p:cNvPicPr>
          <p:nvPr/>
        </p:nvPicPr>
        <p:blipFill>
          <a:blip r:embed="rId6" cstate="print">
            <a:lum bright="70000" contrast="-70000"/>
          </a:blip>
          <a:stretch>
            <a:fillRect/>
          </a:stretch>
        </p:blipFill>
        <p:spPr>
          <a:xfrm>
            <a:off x="6984666" y="2982205"/>
            <a:ext cx="419984" cy="659636"/>
          </a:xfrm>
          <a:prstGeom prst="rect">
            <a:avLst/>
          </a:prstGeom>
        </p:spPr>
      </p:pic>
      <p:pic>
        <p:nvPicPr>
          <p:cNvPr id="16" name="Picture 3" descr="C:\Users\rmitra\AppData\Local\Microsoft\Windows\Temporary Internet Files\Content.IE5\W0Y75LAZ\MC900023482[1].wmf"/>
          <p:cNvPicPr>
            <a:picLocks noChangeAspect="1" noChangeArrowheads="1"/>
          </p:cNvPicPr>
          <p:nvPr/>
        </p:nvPicPr>
        <p:blipFill>
          <a:blip r:embed="rId7" cstate="print">
            <a:lum bright="70000" contrast="-70000"/>
          </a:blip>
          <a:srcRect/>
          <a:stretch>
            <a:fillRect/>
          </a:stretch>
        </p:blipFill>
        <p:spPr bwMode="auto">
          <a:xfrm>
            <a:off x="5502244" y="2969123"/>
            <a:ext cx="628359" cy="685800"/>
          </a:xfrm>
          <a:prstGeom prst="rect">
            <a:avLst/>
          </a:prstGeom>
          <a:noFill/>
        </p:spPr>
      </p:pic>
    </p:spTree>
    <p:extLst>
      <p:ext uri="{BB962C8B-B14F-4D97-AF65-F5344CB8AC3E}">
        <p14:creationId xmlns:p14="http://schemas.microsoft.com/office/powerpoint/2010/main" val="27346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5" y="210313"/>
            <a:ext cx="10972800" cy="609334"/>
          </a:xfrm>
        </p:spPr>
        <p:txBody>
          <a:bodyPr/>
          <a:lstStyle/>
          <a:p>
            <a:r>
              <a:rPr lang="en-GB" dirty="0"/>
              <a:t>API Driver: </a:t>
            </a:r>
            <a:r>
              <a:rPr lang="en-GB" b="1" dirty="0"/>
              <a:t>Revenue</a:t>
            </a:r>
          </a:p>
        </p:txBody>
      </p:sp>
      <p:sp>
        <p:nvSpPr>
          <p:cNvPr id="3" name="Content Placeholder 2"/>
          <p:cNvSpPr>
            <a:spLocks noGrp="1"/>
          </p:cNvSpPr>
          <p:nvPr>
            <p:ph sz="half" idx="1"/>
          </p:nvPr>
        </p:nvSpPr>
        <p:spPr/>
        <p:txBody>
          <a:bodyPr/>
          <a:lstStyle/>
          <a:p>
            <a:r>
              <a:rPr lang="en-GB" dirty="0"/>
              <a:t>Not just general revenue related activity</a:t>
            </a:r>
          </a:p>
          <a:p>
            <a:r>
              <a:rPr lang="en-GB" dirty="0"/>
              <a:t>Deriving revenue </a:t>
            </a:r>
            <a:r>
              <a:rPr lang="en-GB" i="1" dirty="0"/>
              <a:t>directly</a:t>
            </a:r>
            <a:r>
              <a:rPr lang="en-GB" dirty="0"/>
              <a:t> from use of the API</a:t>
            </a:r>
          </a:p>
          <a:p>
            <a:r>
              <a:rPr lang="en-GB" dirty="0"/>
              <a:t>Developers pay to use the API</a:t>
            </a:r>
          </a:p>
          <a:p>
            <a:endParaRPr lang="en-GB" dirty="0"/>
          </a:p>
          <a:p>
            <a:pPr marL="0" indent="0">
              <a:buNone/>
            </a:pPr>
            <a:r>
              <a:rPr lang="en-GB" dirty="0">
                <a:solidFill>
                  <a:schemeClr val="tx1">
                    <a:lumMod val="75000"/>
                    <a:lumOff val="25000"/>
                  </a:schemeClr>
                </a:solidFill>
                <a:latin typeface="Gadugi" panose="020B0502040204020203" pitchFamily="34" charset="0"/>
              </a:rPr>
              <a:t>“How can we make money from our data and APIs?”</a:t>
            </a:r>
          </a:p>
        </p:txBody>
      </p:sp>
      <p:sp>
        <p:nvSpPr>
          <p:cNvPr id="4" name="Text Placeholder 3"/>
          <p:cNvSpPr>
            <a:spLocks noGrp="1"/>
          </p:cNvSpPr>
          <p:nvPr>
            <p:ph type="body" sz="quarter" idx="10"/>
          </p:nvPr>
        </p:nvSpPr>
        <p:spPr/>
        <p:txBody>
          <a:bodyPr/>
          <a:lstStyle/>
          <a:p>
            <a:r>
              <a:rPr lang="en-GB" dirty="0"/>
              <a:t>DEFINITION</a:t>
            </a:r>
          </a:p>
        </p:txBody>
      </p:sp>
    </p:spTree>
    <p:extLst>
      <p:ext uri="{BB962C8B-B14F-4D97-AF65-F5344CB8AC3E}">
        <p14:creationId xmlns:p14="http://schemas.microsoft.com/office/powerpoint/2010/main" val="222511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5" y="210313"/>
            <a:ext cx="10972800" cy="609334"/>
          </a:xfrm>
        </p:spPr>
        <p:txBody>
          <a:bodyPr/>
          <a:lstStyle/>
          <a:p>
            <a:r>
              <a:rPr lang="en-GB" dirty="0"/>
              <a:t>API Driver: </a:t>
            </a:r>
            <a:r>
              <a:rPr lang="en-GB" b="1" dirty="0"/>
              <a:t>REVENUE</a:t>
            </a:r>
          </a:p>
        </p:txBody>
      </p:sp>
      <p:sp>
        <p:nvSpPr>
          <p:cNvPr id="3" name="Content Placeholder 2"/>
          <p:cNvSpPr>
            <a:spLocks noGrp="1"/>
          </p:cNvSpPr>
          <p:nvPr>
            <p:ph sz="half" idx="1"/>
          </p:nvPr>
        </p:nvSpPr>
        <p:spPr>
          <a:xfrm>
            <a:off x="612679" y="1503886"/>
            <a:ext cx="10966643" cy="3730399"/>
          </a:xfrm>
        </p:spPr>
        <p:txBody>
          <a:bodyPr/>
          <a:lstStyle/>
          <a:p>
            <a:r>
              <a:rPr lang="en-GB" sz="2400" dirty="0"/>
              <a:t>Treat the API like a </a:t>
            </a:r>
            <a:r>
              <a:rPr lang="en-GB" sz="2400" i="1" dirty="0"/>
              <a:t>product</a:t>
            </a:r>
          </a:p>
          <a:p>
            <a:pPr lvl="1"/>
            <a:r>
              <a:rPr lang="en-GB" sz="2000" dirty="0"/>
              <a:t>Data and service monetization requires a valuable product and relevant customer segment</a:t>
            </a:r>
          </a:p>
          <a:p>
            <a:pPr lvl="1"/>
            <a:r>
              <a:rPr lang="en-GB" sz="2000" dirty="0"/>
              <a:t>A continued investment in design, tooling, marketing and sales will be required to gain market share</a:t>
            </a:r>
          </a:p>
          <a:p>
            <a:r>
              <a:rPr lang="en-GB" sz="2400" dirty="0"/>
              <a:t>Success attracts new entrants</a:t>
            </a:r>
          </a:p>
          <a:p>
            <a:pPr lvl="1"/>
            <a:r>
              <a:rPr lang="en-GB" sz="2000" dirty="0"/>
              <a:t>Unless the data source is monopolized, expect commoditization of the market</a:t>
            </a:r>
          </a:p>
          <a:p>
            <a:r>
              <a:rPr lang="en-GB" sz="2400" dirty="0"/>
              <a:t>Consider all models</a:t>
            </a:r>
          </a:p>
          <a:p>
            <a:pPr lvl="1"/>
            <a:r>
              <a:rPr lang="en-GB" sz="1867" dirty="0"/>
              <a:t>Providing data and services to UX providers allows organizations like banks to derive revenue without large investments in product marketing</a:t>
            </a:r>
          </a:p>
          <a:p>
            <a:endParaRPr lang="en-GB" sz="2400" dirty="0"/>
          </a:p>
        </p:txBody>
      </p:sp>
      <p:sp>
        <p:nvSpPr>
          <p:cNvPr id="4" name="Text Placeholder 3"/>
          <p:cNvSpPr>
            <a:spLocks noGrp="1"/>
          </p:cNvSpPr>
          <p:nvPr>
            <p:ph type="body" sz="quarter" idx="10"/>
          </p:nvPr>
        </p:nvSpPr>
        <p:spPr>
          <a:xfrm>
            <a:off x="609600" y="943009"/>
            <a:ext cx="10972800" cy="423283"/>
          </a:xfrm>
        </p:spPr>
        <p:txBody>
          <a:bodyPr/>
          <a:lstStyle/>
          <a:p>
            <a:r>
              <a:rPr lang="en-GB" dirty="0"/>
              <a:t>IN BRIEF</a:t>
            </a:r>
          </a:p>
        </p:txBody>
      </p:sp>
    </p:spTree>
    <p:extLst>
      <p:ext uri="{BB962C8B-B14F-4D97-AF65-F5344CB8AC3E}">
        <p14:creationId xmlns:p14="http://schemas.microsoft.com/office/powerpoint/2010/main" val="293446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34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API Strategy Briefing</a:t>
            </a:r>
          </a:p>
        </p:txBody>
      </p:sp>
      <p:sp>
        <p:nvSpPr>
          <p:cNvPr id="3" name="Content Placeholder 2"/>
          <p:cNvSpPr>
            <a:spLocks noGrp="1"/>
          </p:cNvSpPr>
          <p:nvPr>
            <p:ph idx="1"/>
          </p:nvPr>
        </p:nvSpPr>
        <p:spPr/>
        <p:txBody>
          <a:bodyPr/>
          <a:lstStyle/>
          <a:p>
            <a:pPr marL="0" indent="0">
              <a:buNone/>
            </a:pPr>
            <a:r>
              <a:rPr lang="en-GB" i="1" dirty="0">
                <a:solidFill>
                  <a:schemeClr val="tx2">
                    <a:lumMod val="20000"/>
                    <a:lumOff val="80000"/>
                  </a:schemeClr>
                </a:solidFill>
              </a:rPr>
              <a:t>5 m</a:t>
            </a:r>
            <a:r>
              <a:rPr lang="en-GB" i="1" dirty="0">
                <a:solidFill>
                  <a:schemeClr val="bg1"/>
                </a:solidFill>
              </a:rPr>
              <a:t> </a:t>
            </a:r>
            <a:r>
              <a:rPr lang="en-GB" dirty="0">
                <a:solidFill>
                  <a:schemeClr val="bg1"/>
                </a:solidFill>
              </a:rPr>
              <a:t>   UNDERSTANDING APIS</a:t>
            </a:r>
          </a:p>
          <a:p>
            <a:pPr marL="0" indent="0">
              <a:buNone/>
            </a:pPr>
            <a:r>
              <a:rPr lang="en-GB" i="1" dirty="0">
                <a:solidFill>
                  <a:schemeClr val="tx2">
                    <a:lumMod val="20000"/>
                    <a:lumOff val="80000"/>
                  </a:schemeClr>
                </a:solidFill>
              </a:rPr>
              <a:t>35 m</a:t>
            </a:r>
            <a:r>
              <a:rPr lang="en-GB" dirty="0">
                <a:solidFill>
                  <a:schemeClr val="bg1"/>
                </a:solidFill>
              </a:rPr>
              <a:t>  API PROGRAM STRATEGY</a:t>
            </a:r>
          </a:p>
          <a:p>
            <a:pPr marL="0" indent="0">
              <a:buNone/>
            </a:pPr>
            <a:r>
              <a:rPr lang="en-GB" i="1" dirty="0">
                <a:solidFill>
                  <a:schemeClr val="tx2">
                    <a:lumMod val="20000"/>
                    <a:lumOff val="80000"/>
                  </a:schemeClr>
                </a:solidFill>
              </a:rPr>
              <a:t>15 m</a:t>
            </a:r>
            <a:r>
              <a:rPr lang="en-GB" dirty="0">
                <a:solidFill>
                  <a:schemeClr val="bg1"/>
                </a:solidFill>
              </a:rPr>
              <a:t>  THE API-CENTRIC INNOVATION PLATFORM</a:t>
            </a:r>
          </a:p>
        </p:txBody>
      </p:sp>
    </p:spTree>
    <p:extLst>
      <p:ext uri="{BB962C8B-B14F-4D97-AF65-F5344CB8AC3E}">
        <p14:creationId xmlns:p14="http://schemas.microsoft.com/office/powerpoint/2010/main" val="648448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API Pricing Models</a:t>
            </a:r>
          </a:p>
        </p:txBody>
      </p:sp>
      <p:pic>
        <p:nvPicPr>
          <p:cNvPr id="2" name="Picture 1"/>
          <p:cNvPicPr>
            <a:picLocks noChangeAspect="1"/>
          </p:cNvPicPr>
          <p:nvPr/>
        </p:nvPicPr>
        <p:blipFill>
          <a:blip r:embed="rId3"/>
          <a:stretch>
            <a:fillRect/>
          </a:stretch>
        </p:blipFill>
        <p:spPr>
          <a:xfrm>
            <a:off x="1794826" y="1458946"/>
            <a:ext cx="3551299" cy="4118760"/>
          </a:xfrm>
          <a:prstGeom prst="rect">
            <a:avLst/>
          </a:prstGeom>
        </p:spPr>
      </p:pic>
      <p:pic>
        <p:nvPicPr>
          <p:cNvPr id="5" name="Picture 4"/>
          <p:cNvPicPr>
            <a:picLocks noChangeAspect="1"/>
          </p:cNvPicPr>
          <p:nvPr/>
        </p:nvPicPr>
        <p:blipFill>
          <a:blip r:embed="rId4"/>
          <a:stretch>
            <a:fillRect/>
          </a:stretch>
        </p:blipFill>
        <p:spPr>
          <a:xfrm>
            <a:off x="5517571" y="1497233"/>
            <a:ext cx="5300998" cy="2943731"/>
          </a:xfrm>
          <a:prstGeom prst="rect">
            <a:avLst/>
          </a:prstGeom>
        </p:spPr>
      </p:pic>
    </p:spTree>
    <p:extLst>
      <p:ext uri="{BB962C8B-B14F-4D97-AF65-F5344CB8AC3E}">
        <p14:creationId xmlns:p14="http://schemas.microsoft.com/office/powerpoint/2010/main" val="26583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2135560" y="1711349"/>
            <a:ext cx="8229600" cy="4525963"/>
          </a:xfrm>
        </p:spPr>
        <p:txBody>
          <a:bodyPr/>
          <a:lstStyle/>
          <a:p>
            <a:pPr marL="0" indent="0">
              <a:buNone/>
            </a:pPr>
            <a:r>
              <a:rPr lang="en-US" dirty="0">
                <a:solidFill>
                  <a:schemeClr val="bg1">
                    <a:lumMod val="75000"/>
                  </a:schemeClr>
                </a:solidFill>
                <a:latin typeface="Roboto Regular"/>
                <a:cs typeface="Roboto Regular"/>
              </a:rPr>
              <a:t>Startups don’t fail because their technology doesn’t work, they fail because </a:t>
            </a:r>
            <a:r>
              <a:rPr lang="en-US" dirty="0">
                <a:solidFill>
                  <a:srgbClr val="FFFFFF"/>
                </a:solidFill>
                <a:latin typeface="Roboto Regular"/>
                <a:cs typeface="Roboto Regular"/>
              </a:rPr>
              <a:t>nobody wants </a:t>
            </a:r>
            <a:r>
              <a:rPr lang="en-US" dirty="0">
                <a:solidFill>
                  <a:srgbClr val="BFBFBF"/>
                </a:solidFill>
                <a:latin typeface="Roboto Regular"/>
                <a:cs typeface="Roboto Regular"/>
              </a:rPr>
              <a:t>what they are trying to build.</a:t>
            </a:r>
          </a:p>
        </p:txBody>
      </p:sp>
      <p:pic>
        <p:nvPicPr>
          <p:cNvPr id="4" name="Picture 3"/>
          <p:cNvPicPr>
            <a:picLocks noChangeAspect="1"/>
          </p:cNvPicPr>
          <p:nvPr/>
        </p:nvPicPr>
        <p:blipFill>
          <a:blip r:embed="rId2"/>
          <a:stretch>
            <a:fillRect/>
          </a:stretch>
        </p:blipFill>
        <p:spPr>
          <a:xfrm>
            <a:off x="8616280" y="3439541"/>
            <a:ext cx="1415389" cy="2016224"/>
          </a:xfrm>
          <a:prstGeom prst="ellipse">
            <a:avLst/>
          </a:prstGeom>
          <a:ln w="63500" cap="rnd">
            <a:solidFill>
              <a:schemeClr val="accent3">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p:cNvSpPr txBox="1"/>
          <p:nvPr/>
        </p:nvSpPr>
        <p:spPr>
          <a:xfrm>
            <a:off x="1559496" y="1423318"/>
            <a:ext cx="1296144" cy="1323439"/>
          </a:xfrm>
          <a:prstGeom prst="rect">
            <a:avLst/>
          </a:prstGeom>
          <a:noFill/>
        </p:spPr>
        <p:txBody>
          <a:bodyPr wrap="square" rtlCol="0">
            <a:spAutoFit/>
          </a:bodyPr>
          <a:lstStyle/>
          <a:p>
            <a:pPr defTabSz="1219170"/>
            <a:r>
              <a:rPr lang="en-US" sz="8000" kern="0" dirty="0">
                <a:solidFill>
                  <a:schemeClr val="bg1">
                    <a:lumMod val="75000"/>
                  </a:schemeClr>
                </a:solidFill>
                <a:latin typeface="Stencil"/>
                <a:cs typeface="Stencil"/>
              </a:rPr>
              <a:t>“</a:t>
            </a:r>
            <a:endParaRPr lang="en-US" sz="2400" kern="0" dirty="0">
              <a:solidFill>
                <a:schemeClr val="bg1">
                  <a:lumMod val="75000"/>
                </a:schemeClr>
              </a:solidFill>
              <a:latin typeface="Stencil"/>
              <a:cs typeface="Stencil"/>
            </a:endParaRPr>
          </a:p>
        </p:txBody>
      </p:sp>
      <p:sp>
        <p:nvSpPr>
          <p:cNvPr id="6" name="TextBox 5"/>
          <p:cNvSpPr txBox="1"/>
          <p:nvPr/>
        </p:nvSpPr>
        <p:spPr>
          <a:xfrm>
            <a:off x="8544272" y="2404136"/>
            <a:ext cx="1296144" cy="1323439"/>
          </a:xfrm>
          <a:prstGeom prst="rect">
            <a:avLst/>
          </a:prstGeom>
          <a:noFill/>
        </p:spPr>
        <p:txBody>
          <a:bodyPr wrap="square" rtlCol="0">
            <a:spAutoFit/>
          </a:bodyPr>
          <a:lstStyle/>
          <a:p>
            <a:pPr defTabSz="1219170"/>
            <a:r>
              <a:rPr lang="en-US" sz="8000" kern="0" dirty="0">
                <a:solidFill>
                  <a:srgbClr val="BFBFBF"/>
                </a:solidFill>
                <a:latin typeface="Stencil"/>
                <a:cs typeface="Stencil"/>
              </a:rPr>
              <a:t>”</a:t>
            </a:r>
            <a:endParaRPr lang="en-US" sz="2400" kern="0" dirty="0">
              <a:solidFill>
                <a:srgbClr val="BFBFBF"/>
              </a:solidFill>
              <a:latin typeface="Stencil"/>
              <a:cs typeface="Stencil"/>
            </a:endParaRPr>
          </a:p>
        </p:txBody>
      </p:sp>
      <p:sp>
        <p:nvSpPr>
          <p:cNvPr id="7" name="TextBox 6"/>
          <p:cNvSpPr txBox="1"/>
          <p:nvPr/>
        </p:nvSpPr>
        <p:spPr>
          <a:xfrm>
            <a:off x="6167910" y="3574758"/>
            <a:ext cx="2340704" cy="646331"/>
          </a:xfrm>
          <a:prstGeom prst="rect">
            <a:avLst/>
          </a:prstGeom>
          <a:noFill/>
        </p:spPr>
        <p:txBody>
          <a:bodyPr wrap="none" rtlCol="0">
            <a:spAutoFit/>
          </a:bodyPr>
          <a:lstStyle/>
          <a:p>
            <a:pPr algn="r" defTabSz="1219170"/>
            <a:r>
              <a:rPr lang="en-US" kern="0" dirty="0">
                <a:solidFill>
                  <a:srgbClr val="BFBFBF"/>
                </a:solidFill>
                <a:latin typeface="Roboto Regular"/>
                <a:cs typeface="Roboto Regular"/>
              </a:rPr>
              <a:t>Eric Reiss</a:t>
            </a:r>
          </a:p>
          <a:p>
            <a:pPr algn="r" defTabSz="1219170"/>
            <a:r>
              <a:rPr lang="en-US" kern="0" dirty="0">
                <a:solidFill>
                  <a:srgbClr val="BFBFBF"/>
                </a:solidFill>
                <a:latin typeface="Roboto Regular"/>
                <a:cs typeface="Roboto Regular"/>
              </a:rPr>
              <a:t>Lean Startup Creator</a:t>
            </a:r>
          </a:p>
        </p:txBody>
      </p:sp>
      <p:sp>
        <p:nvSpPr>
          <p:cNvPr id="3" name="TextBox 2"/>
          <p:cNvSpPr txBox="1"/>
          <p:nvPr/>
        </p:nvSpPr>
        <p:spPr>
          <a:xfrm>
            <a:off x="9228669" y="1143000"/>
            <a:ext cx="184731" cy="369332"/>
          </a:xfrm>
          <a:prstGeom prst="rect">
            <a:avLst/>
          </a:prstGeom>
          <a:noFill/>
        </p:spPr>
        <p:txBody>
          <a:bodyPr wrap="none" rtlCol="0">
            <a:spAutoFit/>
          </a:bodyPr>
          <a:lstStyle/>
          <a:p>
            <a:pPr defTabSz="1219170"/>
            <a:endParaRPr lang="en-US" kern="0" dirty="0">
              <a:solidFill>
                <a:sysClr val="windowText" lastClr="000000"/>
              </a:solidFill>
            </a:endParaRPr>
          </a:p>
        </p:txBody>
      </p:sp>
    </p:spTree>
    <p:extLst>
      <p:ext uri="{BB962C8B-B14F-4D97-AF65-F5344CB8AC3E}">
        <p14:creationId xmlns:p14="http://schemas.microsoft.com/office/powerpoint/2010/main" val="3244214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rmitra\git\workshops3\presentations\reveal.js\img\case_studies\twilio_logo.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27120" y="2606040"/>
            <a:ext cx="4937760" cy="164592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599869" y="210314"/>
            <a:ext cx="10972800" cy="535531"/>
          </a:xfrm>
        </p:spPr>
        <p:txBody>
          <a:bodyPr/>
          <a:lstStyle/>
          <a:p>
            <a:r>
              <a:rPr lang="en-US" dirty="0"/>
              <a:t>Revenue Driver Case Study</a:t>
            </a:r>
            <a:endParaRPr lang="en-GB" dirty="0"/>
          </a:p>
        </p:txBody>
      </p:sp>
    </p:spTree>
    <p:extLst>
      <p:ext uri="{BB962C8B-B14F-4D97-AF65-F5344CB8AC3E}">
        <p14:creationId xmlns:p14="http://schemas.microsoft.com/office/powerpoint/2010/main" val="159699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45363" y="1685086"/>
            <a:ext cx="6881813" cy="3779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err="1"/>
              <a:t>Twilio’s</a:t>
            </a:r>
            <a:r>
              <a:rPr lang="en-GB" dirty="0"/>
              <a:t> Product: APIs</a:t>
            </a:r>
          </a:p>
        </p:txBody>
      </p:sp>
    </p:spTree>
    <p:extLst>
      <p:ext uri="{BB962C8B-B14F-4D97-AF65-F5344CB8AC3E}">
        <p14:creationId xmlns:p14="http://schemas.microsoft.com/office/powerpoint/2010/main" val="370778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Twilio</a:t>
            </a:r>
            <a:r>
              <a:rPr lang="en-GB" dirty="0"/>
              <a:t> in Context</a:t>
            </a:r>
          </a:p>
        </p:txBody>
      </p:sp>
      <p:sp>
        <p:nvSpPr>
          <p:cNvPr id="3" name="Content Placeholder 2"/>
          <p:cNvSpPr>
            <a:spLocks noGrp="1"/>
          </p:cNvSpPr>
          <p:nvPr>
            <p:ph sz="half" idx="1"/>
          </p:nvPr>
        </p:nvSpPr>
        <p:spPr/>
        <p:txBody>
          <a:bodyPr/>
          <a:lstStyle/>
          <a:p>
            <a:r>
              <a:rPr lang="en-GB" dirty="0"/>
              <a:t>Operates in a crowded marketplace</a:t>
            </a:r>
          </a:p>
          <a:p>
            <a:r>
              <a:rPr lang="en-GB" dirty="0"/>
              <a:t>Not always the cheapest  price</a:t>
            </a:r>
          </a:p>
          <a:p>
            <a:r>
              <a:rPr lang="en-GB" dirty="0"/>
              <a:t>Large investment in developer engagement and experience</a:t>
            </a:r>
          </a:p>
        </p:txBody>
      </p:sp>
    </p:spTree>
    <p:extLst>
      <p:ext uri="{BB962C8B-B14F-4D97-AF65-F5344CB8AC3E}">
        <p14:creationId xmlns:p14="http://schemas.microsoft.com/office/powerpoint/2010/main" val="41127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API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14" name="Picture 2" descr="C:\Users\rmitra\git\workshops3\presentations\reveal.js\img\case_studies\twilio_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498626" y="1092727"/>
            <a:ext cx="1868756" cy="62291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3787557" y="209267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comm. services</a:t>
            </a:r>
          </a:p>
        </p:txBody>
      </p:sp>
      <p:sp>
        <p:nvSpPr>
          <p:cNvPr id="11" name="Rectangle 10"/>
          <p:cNvSpPr/>
          <p:nvPr/>
        </p:nvSpPr>
        <p:spPr>
          <a:xfrm>
            <a:off x="3787556" y="261512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simple and easy</a:t>
            </a:r>
          </a:p>
        </p:txBody>
      </p:sp>
      <p:sp>
        <p:nvSpPr>
          <p:cNvPr id="15" name="Rectangle 14"/>
          <p:cNvSpPr/>
          <p:nvPr/>
        </p:nvSpPr>
        <p:spPr>
          <a:xfrm>
            <a:off x="6456616" y="209267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 developer</a:t>
            </a:r>
          </a:p>
        </p:txBody>
      </p:sp>
      <p:sp>
        <p:nvSpPr>
          <p:cNvPr id="16" name="Rectangle 15"/>
          <p:cNvSpPr/>
          <p:nvPr/>
        </p:nvSpPr>
        <p:spPr>
          <a:xfrm>
            <a:off x="6456614" y="261512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call centre developer</a:t>
            </a:r>
          </a:p>
        </p:txBody>
      </p:sp>
    </p:spTree>
    <p:extLst>
      <p:ext uri="{BB962C8B-B14F-4D97-AF65-F5344CB8AC3E}">
        <p14:creationId xmlns:p14="http://schemas.microsoft.com/office/powerpoint/2010/main" val="121195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API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14" name="Picture 2" descr="C:\Users\rmitra\git\workshops3\presentations\reveal.js\img\case_studies\twilio_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498626" y="1092727"/>
            <a:ext cx="1868756" cy="62291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3787557" y="209267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comm. services</a:t>
            </a:r>
          </a:p>
        </p:txBody>
      </p:sp>
      <p:sp>
        <p:nvSpPr>
          <p:cNvPr id="11" name="Rectangle 10"/>
          <p:cNvSpPr/>
          <p:nvPr/>
        </p:nvSpPr>
        <p:spPr>
          <a:xfrm>
            <a:off x="3787556" y="261512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simple and easy</a:t>
            </a:r>
          </a:p>
        </p:txBody>
      </p:sp>
      <p:sp>
        <p:nvSpPr>
          <p:cNvPr id="15" name="Rectangle 14"/>
          <p:cNvSpPr/>
          <p:nvPr/>
        </p:nvSpPr>
        <p:spPr>
          <a:xfrm>
            <a:off x="6456616" y="209267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 developer</a:t>
            </a:r>
          </a:p>
        </p:txBody>
      </p:sp>
      <p:sp>
        <p:nvSpPr>
          <p:cNvPr id="16" name="Rectangle 15"/>
          <p:cNvSpPr/>
          <p:nvPr/>
        </p:nvSpPr>
        <p:spPr>
          <a:xfrm>
            <a:off x="6456614" y="261512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call centre developer</a:t>
            </a:r>
          </a:p>
        </p:txBody>
      </p:sp>
      <p:sp>
        <p:nvSpPr>
          <p:cNvPr id="9" name="Rectangle 8"/>
          <p:cNvSpPr/>
          <p:nvPr/>
        </p:nvSpPr>
        <p:spPr>
          <a:xfrm>
            <a:off x="5116594" y="349476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12" name="Rectangle 11"/>
          <p:cNvSpPr/>
          <p:nvPr/>
        </p:nvSpPr>
        <p:spPr>
          <a:xfrm>
            <a:off x="5116593" y="2083349"/>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portal</a:t>
            </a:r>
          </a:p>
        </p:txBody>
      </p:sp>
      <p:sp>
        <p:nvSpPr>
          <p:cNvPr id="13" name="Rectangle 12"/>
          <p:cNvSpPr/>
          <p:nvPr/>
        </p:nvSpPr>
        <p:spPr>
          <a:xfrm>
            <a:off x="5116593" y="2584103"/>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evangelists</a:t>
            </a:r>
          </a:p>
        </p:txBody>
      </p:sp>
      <p:sp>
        <p:nvSpPr>
          <p:cNvPr id="17" name="Rectangle 16"/>
          <p:cNvSpPr/>
          <p:nvPr/>
        </p:nvSpPr>
        <p:spPr>
          <a:xfrm>
            <a:off x="4340854" y="498614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paid API Usage</a:t>
            </a:r>
          </a:p>
        </p:txBody>
      </p:sp>
    </p:spTree>
    <p:extLst>
      <p:ext uri="{BB962C8B-B14F-4D97-AF65-F5344CB8AC3E}">
        <p14:creationId xmlns:p14="http://schemas.microsoft.com/office/powerpoint/2010/main" val="15620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API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14" name="Picture 2" descr="C:\Users\rmitra\git\workshops3\presentations\reveal.js\img\case_studies\twilio_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498626" y="1092727"/>
            <a:ext cx="1868756" cy="62291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3787557" y="209267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comm. services</a:t>
            </a:r>
          </a:p>
        </p:txBody>
      </p:sp>
      <p:sp>
        <p:nvSpPr>
          <p:cNvPr id="11" name="Rectangle 10"/>
          <p:cNvSpPr/>
          <p:nvPr/>
        </p:nvSpPr>
        <p:spPr>
          <a:xfrm>
            <a:off x="3787556" y="261512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simple and easy</a:t>
            </a:r>
          </a:p>
        </p:txBody>
      </p:sp>
      <p:sp>
        <p:nvSpPr>
          <p:cNvPr id="15" name="Rectangle 14"/>
          <p:cNvSpPr/>
          <p:nvPr/>
        </p:nvSpPr>
        <p:spPr>
          <a:xfrm>
            <a:off x="6456616" y="209267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 developer</a:t>
            </a:r>
          </a:p>
        </p:txBody>
      </p:sp>
      <p:sp>
        <p:nvSpPr>
          <p:cNvPr id="16" name="Rectangle 15"/>
          <p:cNvSpPr/>
          <p:nvPr/>
        </p:nvSpPr>
        <p:spPr>
          <a:xfrm>
            <a:off x="6456614" y="261512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call centre developer</a:t>
            </a:r>
          </a:p>
        </p:txBody>
      </p:sp>
      <p:sp>
        <p:nvSpPr>
          <p:cNvPr id="17" name="Rectangle 16"/>
          <p:cNvSpPr/>
          <p:nvPr/>
        </p:nvSpPr>
        <p:spPr>
          <a:xfrm>
            <a:off x="5116594" y="349476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18" name="Rectangle 17"/>
          <p:cNvSpPr/>
          <p:nvPr/>
        </p:nvSpPr>
        <p:spPr>
          <a:xfrm>
            <a:off x="5116593" y="2083349"/>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portal</a:t>
            </a:r>
          </a:p>
        </p:txBody>
      </p:sp>
      <p:sp>
        <p:nvSpPr>
          <p:cNvPr id="19" name="Rectangle 18"/>
          <p:cNvSpPr/>
          <p:nvPr/>
        </p:nvSpPr>
        <p:spPr>
          <a:xfrm>
            <a:off x="5116593" y="2584103"/>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evangelists</a:t>
            </a:r>
          </a:p>
        </p:txBody>
      </p:sp>
      <p:sp>
        <p:nvSpPr>
          <p:cNvPr id="20" name="Rectangle 19"/>
          <p:cNvSpPr/>
          <p:nvPr/>
        </p:nvSpPr>
        <p:spPr>
          <a:xfrm>
            <a:off x="2365028" y="2092674"/>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platform dev</a:t>
            </a:r>
          </a:p>
        </p:txBody>
      </p:sp>
      <p:sp>
        <p:nvSpPr>
          <p:cNvPr id="21" name="Rectangle 20"/>
          <p:cNvSpPr/>
          <p:nvPr/>
        </p:nvSpPr>
        <p:spPr>
          <a:xfrm>
            <a:off x="2365028" y="255213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marketing</a:t>
            </a:r>
          </a:p>
        </p:txBody>
      </p:sp>
      <p:sp>
        <p:nvSpPr>
          <p:cNvPr id="22" name="Rectangle 21"/>
          <p:cNvSpPr/>
          <p:nvPr/>
        </p:nvSpPr>
        <p:spPr>
          <a:xfrm>
            <a:off x="2377260" y="3472654"/>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evangelists</a:t>
            </a:r>
          </a:p>
        </p:txBody>
      </p:sp>
      <p:sp>
        <p:nvSpPr>
          <p:cNvPr id="23" name="Rectangle 22"/>
          <p:cNvSpPr/>
          <p:nvPr/>
        </p:nvSpPr>
        <p:spPr>
          <a:xfrm>
            <a:off x="2377260" y="393211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developers (internal)</a:t>
            </a:r>
          </a:p>
        </p:txBody>
      </p:sp>
      <p:sp>
        <p:nvSpPr>
          <p:cNvPr id="25" name="Rectangle 24"/>
          <p:cNvSpPr/>
          <p:nvPr/>
        </p:nvSpPr>
        <p:spPr>
          <a:xfrm>
            <a:off x="4340854" y="498614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paid API Usage</a:t>
            </a:r>
          </a:p>
        </p:txBody>
      </p:sp>
      <p:sp>
        <p:nvSpPr>
          <p:cNvPr id="27" name="Rectangle 26"/>
          <p:cNvSpPr/>
          <p:nvPr/>
        </p:nvSpPr>
        <p:spPr>
          <a:xfrm>
            <a:off x="1967255" y="4986141"/>
            <a:ext cx="1065427"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platform development</a:t>
            </a:r>
          </a:p>
        </p:txBody>
      </p:sp>
      <p:sp>
        <p:nvSpPr>
          <p:cNvPr id="28" name="Rectangle 27"/>
          <p:cNvSpPr/>
          <p:nvPr/>
        </p:nvSpPr>
        <p:spPr>
          <a:xfrm>
            <a:off x="3094194" y="498614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marketing costs</a:t>
            </a:r>
          </a:p>
        </p:txBody>
      </p:sp>
    </p:spTree>
    <p:extLst>
      <p:ext uri="{BB962C8B-B14F-4D97-AF65-F5344CB8AC3E}">
        <p14:creationId xmlns:p14="http://schemas.microsoft.com/office/powerpoint/2010/main" val="125819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API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14" name="Picture 2" descr="C:\Users\rmitra\git\workshops3\presentations\reveal.js\img\case_studies\twilio_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498626" y="1092727"/>
            <a:ext cx="1868756" cy="62291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3787557" y="209267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comm. services</a:t>
            </a:r>
          </a:p>
        </p:txBody>
      </p:sp>
      <p:sp>
        <p:nvSpPr>
          <p:cNvPr id="11" name="Rectangle 10"/>
          <p:cNvSpPr/>
          <p:nvPr/>
        </p:nvSpPr>
        <p:spPr>
          <a:xfrm>
            <a:off x="3787556" y="261512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simple and easy</a:t>
            </a:r>
          </a:p>
        </p:txBody>
      </p:sp>
      <p:sp>
        <p:nvSpPr>
          <p:cNvPr id="15" name="Rectangle 14"/>
          <p:cNvSpPr/>
          <p:nvPr/>
        </p:nvSpPr>
        <p:spPr>
          <a:xfrm>
            <a:off x="6456616" y="209267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 developer</a:t>
            </a:r>
          </a:p>
        </p:txBody>
      </p:sp>
      <p:sp>
        <p:nvSpPr>
          <p:cNvPr id="16" name="Rectangle 15"/>
          <p:cNvSpPr/>
          <p:nvPr/>
        </p:nvSpPr>
        <p:spPr>
          <a:xfrm>
            <a:off x="6456614" y="261512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call centre developer</a:t>
            </a:r>
          </a:p>
        </p:txBody>
      </p:sp>
      <p:sp>
        <p:nvSpPr>
          <p:cNvPr id="17" name="Rectangle 16"/>
          <p:cNvSpPr/>
          <p:nvPr/>
        </p:nvSpPr>
        <p:spPr>
          <a:xfrm>
            <a:off x="5116594" y="3494765"/>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18" name="Rectangle 17"/>
          <p:cNvSpPr/>
          <p:nvPr/>
        </p:nvSpPr>
        <p:spPr>
          <a:xfrm>
            <a:off x="5116593" y="2083349"/>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portal</a:t>
            </a:r>
          </a:p>
        </p:txBody>
      </p:sp>
      <p:sp>
        <p:nvSpPr>
          <p:cNvPr id="19" name="Rectangle 18"/>
          <p:cNvSpPr/>
          <p:nvPr/>
        </p:nvSpPr>
        <p:spPr>
          <a:xfrm>
            <a:off x="5116593" y="2584103"/>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evangelists</a:t>
            </a:r>
          </a:p>
        </p:txBody>
      </p:sp>
      <p:sp>
        <p:nvSpPr>
          <p:cNvPr id="20" name="Rectangle 19"/>
          <p:cNvSpPr/>
          <p:nvPr/>
        </p:nvSpPr>
        <p:spPr>
          <a:xfrm>
            <a:off x="2365028" y="2092674"/>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platform dev</a:t>
            </a:r>
          </a:p>
        </p:txBody>
      </p:sp>
      <p:sp>
        <p:nvSpPr>
          <p:cNvPr id="21" name="Rectangle 20"/>
          <p:cNvSpPr/>
          <p:nvPr/>
        </p:nvSpPr>
        <p:spPr>
          <a:xfrm>
            <a:off x="2365028" y="255213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marketing</a:t>
            </a:r>
          </a:p>
        </p:txBody>
      </p:sp>
      <p:sp>
        <p:nvSpPr>
          <p:cNvPr id="22" name="Rectangle 21"/>
          <p:cNvSpPr/>
          <p:nvPr/>
        </p:nvSpPr>
        <p:spPr>
          <a:xfrm>
            <a:off x="2377260" y="3472654"/>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evangelists</a:t>
            </a:r>
          </a:p>
        </p:txBody>
      </p:sp>
      <p:sp>
        <p:nvSpPr>
          <p:cNvPr id="23" name="Rectangle 22"/>
          <p:cNvSpPr/>
          <p:nvPr/>
        </p:nvSpPr>
        <p:spPr>
          <a:xfrm>
            <a:off x="2377260" y="393211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developers (internal)</a:t>
            </a:r>
          </a:p>
        </p:txBody>
      </p:sp>
      <p:sp>
        <p:nvSpPr>
          <p:cNvPr id="24" name="Rectangle 23"/>
          <p:cNvSpPr/>
          <p:nvPr/>
        </p:nvSpPr>
        <p:spPr>
          <a:xfrm>
            <a:off x="1023752" y="2092674"/>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err="1">
                <a:solidFill>
                  <a:schemeClr val="bg1"/>
                </a:solidFill>
                <a:latin typeface="Calibri"/>
                <a:cs typeface="Arial Unicode MS" pitchFamily="34" charset="-128"/>
              </a:rPr>
              <a:t>telecos</a:t>
            </a:r>
            <a:endParaRPr lang="en-GB" sz="1067" kern="0" dirty="0">
              <a:solidFill>
                <a:schemeClr val="bg1"/>
              </a:solidFill>
              <a:latin typeface="Calibri"/>
              <a:cs typeface="Arial Unicode MS" pitchFamily="34" charset="-128"/>
            </a:endParaRPr>
          </a:p>
        </p:txBody>
      </p:sp>
      <p:sp>
        <p:nvSpPr>
          <p:cNvPr id="25" name="Rectangle 24"/>
          <p:cNvSpPr/>
          <p:nvPr/>
        </p:nvSpPr>
        <p:spPr>
          <a:xfrm>
            <a:off x="4340854" y="498614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paid API Usage</a:t>
            </a:r>
          </a:p>
        </p:txBody>
      </p:sp>
      <p:sp>
        <p:nvSpPr>
          <p:cNvPr id="26" name="Rectangle 25"/>
          <p:cNvSpPr/>
          <p:nvPr/>
        </p:nvSpPr>
        <p:spPr>
          <a:xfrm>
            <a:off x="963341" y="498614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err="1">
                <a:solidFill>
                  <a:schemeClr val="bg1"/>
                </a:solidFill>
                <a:latin typeface="Calibri"/>
                <a:cs typeface="Arial Unicode MS" pitchFamily="34" charset="-128"/>
              </a:rPr>
              <a:t>teleco</a:t>
            </a:r>
            <a:r>
              <a:rPr lang="en-GB" sz="1067" kern="0" dirty="0">
                <a:solidFill>
                  <a:schemeClr val="bg1"/>
                </a:solidFill>
                <a:latin typeface="Calibri"/>
                <a:cs typeface="Arial Unicode MS" pitchFamily="34" charset="-128"/>
              </a:rPr>
              <a:t> Network</a:t>
            </a:r>
          </a:p>
        </p:txBody>
      </p:sp>
      <p:sp>
        <p:nvSpPr>
          <p:cNvPr id="27" name="Rectangle 26"/>
          <p:cNvSpPr/>
          <p:nvPr/>
        </p:nvSpPr>
        <p:spPr>
          <a:xfrm>
            <a:off x="1967255" y="4986141"/>
            <a:ext cx="1065427"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platform development</a:t>
            </a:r>
          </a:p>
        </p:txBody>
      </p:sp>
      <p:sp>
        <p:nvSpPr>
          <p:cNvPr id="28" name="Rectangle 27"/>
          <p:cNvSpPr/>
          <p:nvPr/>
        </p:nvSpPr>
        <p:spPr>
          <a:xfrm>
            <a:off x="3094194" y="4986141"/>
            <a:ext cx="905153" cy="369303"/>
          </a:xfrm>
          <a:prstGeom prst="rect">
            <a:avLst/>
          </a:prstGeom>
          <a:solidFill>
            <a:srgbClr val="ED1C24"/>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marketing costs</a:t>
            </a:r>
          </a:p>
        </p:txBody>
      </p:sp>
    </p:spTree>
    <p:extLst>
      <p:ext uri="{BB962C8B-B14F-4D97-AF65-F5344CB8AC3E}">
        <p14:creationId xmlns:p14="http://schemas.microsoft.com/office/powerpoint/2010/main" val="27427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Revenue Driver Case Study</a:t>
            </a:r>
          </a:p>
        </p:txBody>
      </p:sp>
      <p:pic>
        <p:nvPicPr>
          <p:cNvPr id="2" name="Picture 1"/>
          <p:cNvPicPr>
            <a:picLocks noChangeAspect="1"/>
          </p:cNvPicPr>
          <p:nvPr/>
        </p:nvPicPr>
        <p:blipFill>
          <a:blip r:embed="rId2"/>
          <a:stretch>
            <a:fillRect/>
          </a:stretch>
        </p:blipFill>
        <p:spPr>
          <a:xfrm>
            <a:off x="4391822" y="2643387"/>
            <a:ext cx="3408356" cy="1571228"/>
          </a:xfrm>
          <a:prstGeom prst="rect">
            <a:avLst/>
          </a:prstGeom>
        </p:spPr>
      </p:pic>
    </p:spTree>
    <p:extLst>
      <p:ext uri="{BB962C8B-B14F-4D97-AF65-F5344CB8AC3E}">
        <p14:creationId xmlns:p14="http://schemas.microsoft.com/office/powerpoint/2010/main" val="363899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343A"/>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38200" y="2627380"/>
            <a:ext cx="10515600" cy="609334"/>
          </a:xfrm>
        </p:spPr>
        <p:txBody>
          <a:bodyPr/>
          <a:lstStyle/>
          <a:p>
            <a:r>
              <a:rPr lang="en-GB" dirty="0">
                <a:solidFill>
                  <a:schemeClr val="tx1"/>
                </a:solidFill>
                <a:latin typeface="Gadugi" panose="020B0502040204020203" pitchFamily="34" charset="0"/>
              </a:rPr>
              <a:t>Understanding APIs</a:t>
            </a:r>
          </a:p>
        </p:txBody>
      </p:sp>
    </p:spTree>
    <p:extLst>
      <p:ext uri="{BB962C8B-B14F-4D97-AF65-F5344CB8AC3E}">
        <p14:creationId xmlns:p14="http://schemas.microsoft.com/office/powerpoint/2010/main" val="3972000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Plaid’s API Product</a:t>
            </a:r>
          </a:p>
        </p:txBody>
      </p:sp>
      <p:pic>
        <p:nvPicPr>
          <p:cNvPr id="4" name="Picture 3"/>
          <p:cNvPicPr>
            <a:picLocks noChangeAspect="1"/>
          </p:cNvPicPr>
          <p:nvPr/>
        </p:nvPicPr>
        <p:blipFill>
          <a:blip r:embed="rId3"/>
          <a:stretch>
            <a:fillRect/>
          </a:stretch>
        </p:blipFill>
        <p:spPr>
          <a:xfrm>
            <a:off x="1847528" y="764705"/>
            <a:ext cx="8388424" cy="5949113"/>
          </a:xfrm>
          <a:prstGeom prst="rect">
            <a:avLst/>
          </a:prstGeom>
        </p:spPr>
      </p:pic>
      <p:sp>
        <p:nvSpPr>
          <p:cNvPr id="5" name="Content Placeholder 4"/>
          <p:cNvSpPr>
            <a:spLocks noGrp="1"/>
          </p:cNvSpPr>
          <p:nvPr>
            <p:ph sz="half" idx="1"/>
          </p:nvPr>
        </p:nvSpPr>
        <p:spPr/>
        <p:txBody>
          <a:bodyPr/>
          <a:lstStyle/>
          <a:p>
            <a:endParaRPr lang="en-GB"/>
          </a:p>
        </p:txBody>
      </p:sp>
    </p:spTree>
    <p:extLst>
      <p:ext uri="{BB962C8B-B14F-4D97-AF65-F5344CB8AC3E}">
        <p14:creationId xmlns:p14="http://schemas.microsoft.com/office/powerpoint/2010/main" val="291533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Many Existing Transactional Data API Companies</a:t>
            </a:r>
          </a:p>
        </p:txBody>
      </p:sp>
      <p:pic>
        <p:nvPicPr>
          <p:cNvPr id="4" name="Picture 3"/>
          <p:cNvPicPr>
            <a:picLocks noChangeAspect="1"/>
          </p:cNvPicPr>
          <p:nvPr/>
        </p:nvPicPr>
        <p:blipFill>
          <a:blip r:embed="rId2"/>
          <a:stretch>
            <a:fillRect/>
          </a:stretch>
        </p:blipFill>
        <p:spPr>
          <a:xfrm>
            <a:off x="4834035" y="1738667"/>
            <a:ext cx="2324100" cy="533400"/>
          </a:xfrm>
          <a:prstGeom prst="rect">
            <a:avLst/>
          </a:prstGeom>
        </p:spPr>
      </p:pic>
      <p:pic>
        <p:nvPicPr>
          <p:cNvPr id="5" name="Picture 4"/>
          <p:cNvPicPr>
            <a:picLocks noChangeAspect="1"/>
          </p:cNvPicPr>
          <p:nvPr/>
        </p:nvPicPr>
        <p:blipFill>
          <a:blip r:embed="rId3"/>
          <a:stretch>
            <a:fillRect/>
          </a:stretch>
        </p:blipFill>
        <p:spPr>
          <a:xfrm>
            <a:off x="4538363" y="2421639"/>
            <a:ext cx="2895600" cy="635000"/>
          </a:xfrm>
          <a:prstGeom prst="rect">
            <a:avLst/>
          </a:prstGeom>
        </p:spPr>
      </p:pic>
      <p:pic>
        <p:nvPicPr>
          <p:cNvPr id="2" name="Picture 1" descr="noun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8091" y="3206211"/>
            <a:ext cx="1052736" cy="1052736"/>
          </a:xfrm>
          <a:prstGeom prst="rect">
            <a:avLst/>
          </a:prstGeom>
        </p:spPr>
      </p:pic>
    </p:spTree>
    <p:extLst>
      <p:ext uri="{BB962C8B-B14F-4D97-AF65-F5344CB8AC3E}">
        <p14:creationId xmlns:p14="http://schemas.microsoft.com/office/powerpoint/2010/main" val="304618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Plaid in Context</a:t>
            </a:r>
          </a:p>
        </p:txBody>
      </p:sp>
      <p:pic>
        <p:nvPicPr>
          <p:cNvPr id="4" name="Content Placeholder 3"/>
          <p:cNvPicPr>
            <a:picLocks noGrp="1" noChangeAspect="1"/>
          </p:cNvPicPr>
          <p:nvPr>
            <p:ph sz="half" idx="1"/>
          </p:nvPr>
        </p:nvPicPr>
        <p:blipFill rotWithShape="1">
          <a:blip r:embed="rId2"/>
          <a:stretch/>
        </p:blipFill>
        <p:spPr>
          <a:xfrm>
            <a:off x="6841749" y="1052557"/>
            <a:ext cx="4730921" cy="3406860"/>
          </a:xfrm>
        </p:spPr>
      </p:pic>
      <p:sp>
        <p:nvSpPr>
          <p:cNvPr id="5" name="Content Placeholder 1"/>
          <p:cNvSpPr txBox="1">
            <a:spLocks/>
          </p:cNvSpPr>
          <p:nvPr/>
        </p:nvSpPr>
        <p:spPr>
          <a:xfrm>
            <a:off x="599869" y="950952"/>
            <a:ext cx="627597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Roboto Thin" charset="0"/>
                <a:ea typeface="Roboto Thin"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189" indent="-457189" defTabSz="1219170"/>
            <a:r>
              <a:rPr lang="en-US" sz="2800" dirty="0">
                <a:latin typeface="+mj-lt"/>
              </a:rPr>
              <a:t>Applying the same model as </a:t>
            </a:r>
            <a:r>
              <a:rPr lang="en-US" sz="2800" dirty="0" err="1">
                <a:latin typeface="+mj-lt"/>
              </a:rPr>
              <a:t>Twilio</a:t>
            </a:r>
            <a:r>
              <a:rPr lang="en-US" sz="2800" dirty="0">
                <a:latin typeface="+mj-lt"/>
              </a:rPr>
              <a:t>:</a:t>
            </a:r>
          </a:p>
          <a:p>
            <a:pPr marL="457189" indent="-457189" defTabSz="1219170"/>
            <a:r>
              <a:rPr lang="en-US" sz="2800" dirty="0">
                <a:latin typeface="+mj-lt"/>
              </a:rPr>
              <a:t>Their value proposition is based on </a:t>
            </a:r>
            <a:r>
              <a:rPr lang="en-US" sz="2800" i="1" dirty="0">
                <a:latin typeface="+mj-lt"/>
              </a:rPr>
              <a:t>usability</a:t>
            </a:r>
            <a:endParaRPr lang="en-US" sz="2800" dirty="0">
              <a:latin typeface="+mj-lt"/>
            </a:endParaRPr>
          </a:p>
          <a:p>
            <a:pPr marL="457189" indent="-457189" defTabSz="1219170"/>
            <a:r>
              <a:rPr lang="en-US" sz="2800" dirty="0">
                <a:latin typeface="+mj-lt"/>
              </a:rPr>
              <a:t>Extreme focus on user experience</a:t>
            </a:r>
          </a:p>
          <a:p>
            <a:pPr marL="457189" indent="-457189" defTabSz="1219170"/>
            <a:r>
              <a:rPr lang="en-US" sz="2800" dirty="0">
                <a:latin typeface="+mj-lt"/>
              </a:rPr>
              <a:t>Powered by financial services APIs</a:t>
            </a:r>
          </a:p>
          <a:p>
            <a:pPr marL="457189" indent="-457189" defTabSz="1219170"/>
            <a:endParaRPr lang="en-US" sz="2800" dirty="0">
              <a:latin typeface="+mj-lt"/>
            </a:endParaRPr>
          </a:p>
        </p:txBody>
      </p:sp>
    </p:spTree>
    <p:extLst>
      <p:ext uri="{BB962C8B-B14F-4D97-AF65-F5344CB8AC3E}">
        <p14:creationId xmlns:p14="http://schemas.microsoft.com/office/powerpoint/2010/main" val="328603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API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sp>
        <p:nvSpPr>
          <p:cNvPr id="10" name="Rectangle 9"/>
          <p:cNvSpPr/>
          <p:nvPr/>
        </p:nvSpPr>
        <p:spPr>
          <a:xfrm>
            <a:off x="3787557" y="2092675"/>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a:t>
            </a:r>
            <a:r>
              <a:rPr lang="en-GB" sz="1067" kern="0" dirty="0" err="1">
                <a:solidFill>
                  <a:schemeClr val="bg1"/>
                </a:solidFill>
                <a:latin typeface="Calibri"/>
                <a:cs typeface="Arial Unicode MS" pitchFamily="34" charset="-128"/>
              </a:rPr>
              <a:t>urated</a:t>
            </a:r>
            <a:r>
              <a:rPr lang="en-GB" sz="1067" kern="0" dirty="0">
                <a:solidFill>
                  <a:schemeClr val="bg1"/>
                </a:solidFill>
                <a:latin typeface="Calibri"/>
                <a:cs typeface="Arial Unicode MS" pitchFamily="34" charset="-128"/>
              </a:rPr>
              <a:t> data</a:t>
            </a:r>
          </a:p>
        </p:txBody>
      </p:sp>
      <p:sp>
        <p:nvSpPr>
          <p:cNvPr id="11" name="Rectangle 10"/>
          <p:cNvSpPr/>
          <p:nvPr/>
        </p:nvSpPr>
        <p:spPr>
          <a:xfrm>
            <a:off x="3787556" y="2615121"/>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simple and easy</a:t>
            </a:r>
          </a:p>
        </p:txBody>
      </p:sp>
      <p:sp>
        <p:nvSpPr>
          <p:cNvPr id="15" name="Rectangle 14"/>
          <p:cNvSpPr/>
          <p:nvPr/>
        </p:nvSpPr>
        <p:spPr>
          <a:xfrm>
            <a:off x="6456616" y="2092675"/>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 developer</a:t>
            </a:r>
          </a:p>
        </p:txBody>
      </p:sp>
      <p:sp>
        <p:nvSpPr>
          <p:cNvPr id="17" name="Rectangle 16"/>
          <p:cNvSpPr/>
          <p:nvPr/>
        </p:nvSpPr>
        <p:spPr>
          <a:xfrm>
            <a:off x="5116594" y="3494765"/>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18" name="Rectangle 17"/>
          <p:cNvSpPr/>
          <p:nvPr/>
        </p:nvSpPr>
        <p:spPr>
          <a:xfrm>
            <a:off x="5116593" y="2083349"/>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portal</a:t>
            </a:r>
          </a:p>
        </p:txBody>
      </p:sp>
      <p:sp>
        <p:nvSpPr>
          <p:cNvPr id="20" name="Rectangle 19"/>
          <p:cNvSpPr/>
          <p:nvPr/>
        </p:nvSpPr>
        <p:spPr>
          <a:xfrm>
            <a:off x="2365028" y="2092674"/>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platform dev</a:t>
            </a:r>
          </a:p>
        </p:txBody>
      </p:sp>
      <p:sp>
        <p:nvSpPr>
          <p:cNvPr id="21" name="Rectangle 20"/>
          <p:cNvSpPr/>
          <p:nvPr/>
        </p:nvSpPr>
        <p:spPr>
          <a:xfrm>
            <a:off x="2365028" y="2552131"/>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marketing</a:t>
            </a:r>
          </a:p>
        </p:txBody>
      </p:sp>
      <p:sp>
        <p:nvSpPr>
          <p:cNvPr id="23" name="Rectangle 22"/>
          <p:cNvSpPr/>
          <p:nvPr/>
        </p:nvSpPr>
        <p:spPr>
          <a:xfrm>
            <a:off x="2377260" y="3932111"/>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developers (internal)</a:t>
            </a:r>
          </a:p>
        </p:txBody>
      </p:sp>
      <p:sp>
        <p:nvSpPr>
          <p:cNvPr id="24" name="Rectangle 23"/>
          <p:cNvSpPr/>
          <p:nvPr/>
        </p:nvSpPr>
        <p:spPr>
          <a:xfrm>
            <a:off x="1023752" y="2092674"/>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f</a:t>
            </a:r>
            <a:r>
              <a:rPr lang="en-GB" sz="1067" kern="0" dirty="0" err="1">
                <a:solidFill>
                  <a:schemeClr val="bg1"/>
                </a:solidFill>
                <a:latin typeface="Calibri"/>
                <a:cs typeface="Arial Unicode MS" pitchFamily="34" charset="-128"/>
              </a:rPr>
              <a:t>inancial</a:t>
            </a:r>
            <a:r>
              <a:rPr lang="en-GB" sz="1067" kern="0" dirty="0">
                <a:solidFill>
                  <a:schemeClr val="bg1"/>
                </a:solidFill>
                <a:latin typeface="Calibri"/>
                <a:cs typeface="Arial Unicode MS" pitchFamily="34" charset="-128"/>
              </a:rPr>
              <a:t> data</a:t>
            </a:r>
          </a:p>
        </p:txBody>
      </p:sp>
      <p:sp>
        <p:nvSpPr>
          <p:cNvPr id="25" name="Rectangle 24"/>
          <p:cNvSpPr/>
          <p:nvPr/>
        </p:nvSpPr>
        <p:spPr>
          <a:xfrm>
            <a:off x="4340854" y="4986141"/>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paid API usage</a:t>
            </a:r>
          </a:p>
        </p:txBody>
      </p:sp>
      <p:sp>
        <p:nvSpPr>
          <p:cNvPr id="26" name="Rectangle 25"/>
          <p:cNvSpPr/>
          <p:nvPr/>
        </p:nvSpPr>
        <p:spPr>
          <a:xfrm>
            <a:off x="963341" y="4986141"/>
            <a:ext cx="90515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financial Network</a:t>
            </a:r>
          </a:p>
        </p:txBody>
      </p:sp>
      <p:sp>
        <p:nvSpPr>
          <p:cNvPr id="27" name="Rectangle 26"/>
          <p:cNvSpPr/>
          <p:nvPr/>
        </p:nvSpPr>
        <p:spPr>
          <a:xfrm>
            <a:off x="2028767" y="4986141"/>
            <a:ext cx="1125493" cy="369303"/>
          </a:xfrm>
          <a:prstGeom prst="rect">
            <a:avLst/>
          </a:prstGeom>
          <a:solidFill>
            <a:srgbClr val="4B8DA5"/>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platform development</a:t>
            </a:r>
          </a:p>
        </p:txBody>
      </p:sp>
      <p:pic>
        <p:nvPicPr>
          <p:cNvPr id="29" name="Picture 28"/>
          <p:cNvPicPr>
            <a:picLocks noChangeAspect="1"/>
          </p:cNvPicPr>
          <p:nvPr/>
        </p:nvPicPr>
        <p:blipFill>
          <a:blip r:embed="rId3"/>
          <a:stretch>
            <a:fillRect/>
          </a:stretch>
        </p:blipFill>
        <p:spPr>
          <a:xfrm>
            <a:off x="10335741" y="1092727"/>
            <a:ext cx="1182448" cy="545100"/>
          </a:xfrm>
          <a:prstGeom prst="rect">
            <a:avLst/>
          </a:prstGeom>
        </p:spPr>
      </p:pic>
    </p:spTree>
    <p:extLst>
      <p:ext uri="{BB962C8B-B14F-4D97-AF65-F5344CB8AC3E}">
        <p14:creationId xmlns:p14="http://schemas.microsoft.com/office/powerpoint/2010/main" val="392476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g.twimg.com/Twitter_logo_blue.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89615" y="1476722"/>
            <a:ext cx="5412772" cy="440055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GB" dirty="0"/>
              <a:t>Revenue Case Study</a:t>
            </a:r>
          </a:p>
        </p:txBody>
      </p:sp>
      <p:sp>
        <p:nvSpPr>
          <p:cNvPr id="4" name="Content Placeholder 3"/>
          <p:cNvSpPr>
            <a:spLocks noGrp="1"/>
          </p:cNvSpPr>
          <p:nvPr>
            <p:ph sz="half" idx="1"/>
          </p:nvPr>
        </p:nvSpPr>
        <p:spPr/>
        <p:txBody>
          <a:bodyPr/>
          <a:lstStyle/>
          <a:p>
            <a:endParaRPr lang="en-GB"/>
          </a:p>
        </p:txBody>
      </p:sp>
    </p:spTree>
    <p:extLst>
      <p:ext uri="{BB962C8B-B14F-4D97-AF65-F5344CB8AC3E}">
        <p14:creationId xmlns:p14="http://schemas.microsoft.com/office/powerpoint/2010/main" val="180971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Twitter’s Revenue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10" name="Picture 2" descr="https://g.twimg.com/Twitter_logo_blu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66483" y="1092727"/>
            <a:ext cx="906187" cy="73672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3787557" y="2092675"/>
            <a:ext cx="905153" cy="369303"/>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users</a:t>
            </a:r>
          </a:p>
        </p:txBody>
      </p:sp>
      <p:sp>
        <p:nvSpPr>
          <p:cNvPr id="8" name="Rectangle 7"/>
          <p:cNvSpPr/>
          <p:nvPr/>
        </p:nvSpPr>
        <p:spPr>
          <a:xfrm>
            <a:off x="6456616" y="2092675"/>
            <a:ext cx="905153" cy="369303"/>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advertisers</a:t>
            </a:r>
          </a:p>
        </p:txBody>
      </p:sp>
      <p:sp>
        <p:nvSpPr>
          <p:cNvPr id="9" name="Rectangle 8"/>
          <p:cNvSpPr/>
          <p:nvPr/>
        </p:nvSpPr>
        <p:spPr>
          <a:xfrm>
            <a:off x="4340854" y="4986140"/>
            <a:ext cx="1321287" cy="384931"/>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paid advertisements</a:t>
            </a:r>
          </a:p>
        </p:txBody>
      </p:sp>
      <p:sp>
        <p:nvSpPr>
          <p:cNvPr id="11" name="Rectangle 10"/>
          <p:cNvSpPr/>
          <p:nvPr/>
        </p:nvSpPr>
        <p:spPr>
          <a:xfrm>
            <a:off x="5172766" y="3494765"/>
            <a:ext cx="905153" cy="369303"/>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twitter app</a:t>
            </a:r>
          </a:p>
        </p:txBody>
      </p:sp>
      <p:sp>
        <p:nvSpPr>
          <p:cNvPr id="14" name="Rectangle 13"/>
          <p:cNvSpPr/>
          <p:nvPr/>
        </p:nvSpPr>
        <p:spPr>
          <a:xfrm>
            <a:off x="3787556" y="2581385"/>
            <a:ext cx="905153" cy="369303"/>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tweets</a:t>
            </a:r>
          </a:p>
        </p:txBody>
      </p:sp>
      <p:sp>
        <p:nvSpPr>
          <p:cNvPr id="15" name="Rectangle 14"/>
          <p:cNvSpPr/>
          <p:nvPr/>
        </p:nvSpPr>
        <p:spPr>
          <a:xfrm>
            <a:off x="6456614" y="2577453"/>
            <a:ext cx="905153" cy="493061"/>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data resellers</a:t>
            </a:r>
          </a:p>
        </p:txBody>
      </p:sp>
      <p:sp>
        <p:nvSpPr>
          <p:cNvPr id="16" name="Rectangle 15"/>
          <p:cNvSpPr/>
          <p:nvPr/>
        </p:nvSpPr>
        <p:spPr>
          <a:xfrm>
            <a:off x="5181116" y="3967055"/>
            <a:ext cx="905153" cy="369303"/>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API</a:t>
            </a:r>
          </a:p>
        </p:txBody>
      </p:sp>
      <p:sp>
        <p:nvSpPr>
          <p:cNvPr id="17" name="Rectangle 16"/>
          <p:cNvSpPr/>
          <p:nvPr/>
        </p:nvSpPr>
        <p:spPr>
          <a:xfrm>
            <a:off x="5866115" y="4981947"/>
            <a:ext cx="905153" cy="369303"/>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data sales</a:t>
            </a:r>
          </a:p>
        </p:txBody>
      </p:sp>
    </p:spTree>
    <p:extLst>
      <p:ext uri="{BB962C8B-B14F-4D97-AF65-F5344CB8AC3E}">
        <p14:creationId xmlns:p14="http://schemas.microsoft.com/office/powerpoint/2010/main" val="400089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Twitter’s Revenue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10" name="Picture 2" descr="https://g.twimg.com/Twitter_logo_blu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66483" y="1092727"/>
            <a:ext cx="906187" cy="73672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3787557" y="2092675"/>
            <a:ext cx="905153" cy="369303"/>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users</a:t>
            </a:r>
          </a:p>
        </p:txBody>
      </p:sp>
      <p:sp>
        <p:nvSpPr>
          <p:cNvPr id="8" name="Rectangle 7"/>
          <p:cNvSpPr/>
          <p:nvPr/>
        </p:nvSpPr>
        <p:spPr>
          <a:xfrm>
            <a:off x="6456616" y="2092675"/>
            <a:ext cx="905153" cy="369303"/>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advertisers</a:t>
            </a:r>
          </a:p>
        </p:txBody>
      </p:sp>
      <p:sp>
        <p:nvSpPr>
          <p:cNvPr id="9" name="Rectangle 8"/>
          <p:cNvSpPr/>
          <p:nvPr/>
        </p:nvSpPr>
        <p:spPr>
          <a:xfrm>
            <a:off x="4340854" y="4986140"/>
            <a:ext cx="1321287" cy="384931"/>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paid advertisements</a:t>
            </a:r>
          </a:p>
        </p:txBody>
      </p:sp>
      <p:sp>
        <p:nvSpPr>
          <p:cNvPr id="11" name="Rectangle 10"/>
          <p:cNvSpPr/>
          <p:nvPr/>
        </p:nvSpPr>
        <p:spPr>
          <a:xfrm>
            <a:off x="5172766" y="3494765"/>
            <a:ext cx="905153" cy="369303"/>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twitter app</a:t>
            </a:r>
          </a:p>
        </p:txBody>
      </p:sp>
      <p:sp>
        <p:nvSpPr>
          <p:cNvPr id="14" name="Rectangle 13"/>
          <p:cNvSpPr/>
          <p:nvPr/>
        </p:nvSpPr>
        <p:spPr>
          <a:xfrm>
            <a:off x="3787556" y="2581385"/>
            <a:ext cx="905153" cy="369303"/>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tweets</a:t>
            </a:r>
          </a:p>
        </p:txBody>
      </p:sp>
      <p:sp>
        <p:nvSpPr>
          <p:cNvPr id="15" name="Rectangle 14"/>
          <p:cNvSpPr/>
          <p:nvPr/>
        </p:nvSpPr>
        <p:spPr>
          <a:xfrm>
            <a:off x="6456614" y="2577453"/>
            <a:ext cx="905153" cy="493061"/>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data resellers</a:t>
            </a:r>
          </a:p>
        </p:txBody>
      </p:sp>
      <p:sp>
        <p:nvSpPr>
          <p:cNvPr id="16" name="Rectangle 15"/>
          <p:cNvSpPr/>
          <p:nvPr/>
        </p:nvSpPr>
        <p:spPr>
          <a:xfrm>
            <a:off x="5181116" y="3967055"/>
            <a:ext cx="905153" cy="369303"/>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API</a:t>
            </a:r>
          </a:p>
        </p:txBody>
      </p:sp>
      <p:sp>
        <p:nvSpPr>
          <p:cNvPr id="17" name="Rectangle 16"/>
          <p:cNvSpPr/>
          <p:nvPr/>
        </p:nvSpPr>
        <p:spPr>
          <a:xfrm>
            <a:off x="5866115" y="4981947"/>
            <a:ext cx="905153" cy="369303"/>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data sales</a:t>
            </a:r>
          </a:p>
        </p:txBody>
      </p:sp>
    </p:spTree>
    <p:extLst>
      <p:ext uri="{BB962C8B-B14F-4D97-AF65-F5344CB8AC3E}">
        <p14:creationId xmlns:p14="http://schemas.microsoft.com/office/powerpoint/2010/main" val="265201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643664" y="1700808"/>
            <a:ext cx="2556792" cy="3384376"/>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kern="0">
              <a:solidFill>
                <a:sysClr val="windowText" lastClr="000000"/>
              </a:solidFill>
            </a:endParaRPr>
          </a:p>
        </p:txBody>
      </p:sp>
      <p:sp>
        <p:nvSpPr>
          <p:cNvPr id="2" name="Rectangle 1"/>
          <p:cNvSpPr/>
          <p:nvPr/>
        </p:nvSpPr>
        <p:spPr>
          <a:xfrm>
            <a:off x="4655840" y="1700808"/>
            <a:ext cx="2880320" cy="3384376"/>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kern="0">
              <a:solidFill>
                <a:sysClr val="windowText" lastClr="000000"/>
              </a:solidFill>
            </a:endParaRPr>
          </a:p>
        </p:txBody>
      </p:sp>
      <p:sp>
        <p:nvSpPr>
          <p:cNvPr id="11" name="Isosceles Triangle 10"/>
          <p:cNvSpPr/>
          <p:nvPr/>
        </p:nvSpPr>
        <p:spPr>
          <a:xfrm rot="16200000">
            <a:off x="2001433" y="2312876"/>
            <a:ext cx="2952328" cy="2160240"/>
          </a:xfrm>
          <a:prstGeom prst="triangle">
            <a:avLst/>
          </a:prstGeom>
          <a:solidFill>
            <a:srgbClr val="5EA9DD"/>
          </a:solidFill>
        </p:spPr>
        <p:style>
          <a:lnRef idx="1">
            <a:schemeClr val="accent1"/>
          </a:lnRef>
          <a:fillRef idx="3">
            <a:schemeClr val="accent1"/>
          </a:fillRef>
          <a:effectRef idx="2">
            <a:schemeClr val="accent1"/>
          </a:effectRef>
          <a:fontRef idx="minor">
            <a:schemeClr val="lt1"/>
          </a:fontRef>
        </p:style>
        <p:txBody>
          <a:bodyPr vert="vert" lIns="72000" tIns="0" bIns="280800" rtlCol="0" anchor="ctr"/>
          <a:lstStyle/>
          <a:p>
            <a:pPr defTabSz="1219170"/>
            <a:r>
              <a:rPr lang="en-US" sz="1400" kern="0" dirty="0" err="1">
                <a:solidFill>
                  <a:schemeClr val="bg1"/>
                </a:solidFill>
                <a:latin typeface="Arial Rounded MT Bold"/>
                <a:cs typeface="Arial Rounded MT Bold"/>
              </a:rPr>
              <a:t>Firehose</a:t>
            </a:r>
            <a:endParaRPr lang="en-US" sz="1400" kern="0" dirty="0">
              <a:solidFill>
                <a:schemeClr val="bg1"/>
              </a:solidFill>
              <a:latin typeface="Arial Rounded MT Bold"/>
              <a:cs typeface="Arial Rounded MT Bold"/>
            </a:endParaRPr>
          </a:p>
          <a:p>
            <a:pPr defTabSz="1219170"/>
            <a:r>
              <a:rPr lang="en-US" sz="1400" kern="0" dirty="0">
                <a:solidFill>
                  <a:schemeClr val="bg1"/>
                </a:solidFill>
                <a:latin typeface="Arial Rounded MT Bold"/>
                <a:cs typeface="Arial Rounded MT Bold"/>
              </a:rPr>
              <a:t>API</a:t>
            </a:r>
          </a:p>
        </p:txBody>
      </p:sp>
      <p:sp>
        <p:nvSpPr>
          <p:cNvPr id="4" name="Title 3"/>
          <p:cNvSpPr>
            <a:spLocks noGrp="1"/>
          </p:cNvSpPr>
          <p:nvPr>
            <p:ph type="title"/>
          </p:nvPr>
        </p:nvSpPr>
        <p:spPr/>
        <p:txBody>
          <a:bodyPr/>
          <a:lstStyle/>
          <a:p>
            <a:r>
              <a:rPr lang="en-GB" dirty="0"/>
              <a:t>Twitter: Data Reseller Market (2014)</a:t>
            </a:r>
          </a:p>
        </p:txBody>
      </p:sp>
      <p:pic>
        <p:nvPicPr>
          <p:cNvPr id="5" name="Picture 4"/>
          <p:cNvPicPr>
            <a:picLocks noChangeAspect="1"/>
          </p:cNvPicPr>
          <p:nvPr/>
        </p:nvPicPr>
        <p:blipFill>
          <a:blip r:embed="rId3"/>
          <a:stretch>
            <a:fillRect/>
          </a:stretch>
        </p:blipFill>
        <p:spPr>
          <a:xfrm>
            <a:off x="4983337" y="1916833"/>
            <a:ext cx="1739900" cy="622300"/>
          </a:xfrm>
          <a:prstGeom prst="rect">
            <a:avLst/>
          </a:prstGeom>
        </p:spPr>
      </p:pic>
      <p:pic>
        <p:nvPicPr>
          <p:cNvPr id="7" name="Picture 6"/>
          <p:cNvPicPr>
            <a:picLocks noChangeAspect="1"/>
          </p:cNvPicPr>
          <p:nvPr/>
        </p:nvPicPr>
        <p:blipFill>
          <a:blip r:embed="rId4"/>
          <a:stretch>
            <a:fillRect/>
          </a:stretch>
        </p:blipFill>
        <p:spPr>
          <a:xfrm>
            <a:off x="4983337" y="2680699"/>
            <a:ext cx="1054100" cy="774700"/>
          </a:xfrm>
          <a:prstGeom prst="rect">
            <a:avLst/>
          </a:prstGeom>
        </p:spPr>
      </p:pic>
      <p:pic>
        <p:nvPicPr>
          <p:cNvPr id="9" name="Picture 2" descr="https://g.twimg.com/Twitter_logo_blu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49405" y="2988632"/>
            <a:ext cx="906187" cy="736723"/>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6"/>
          <a:stretch>
            <a:fillRect/>
          </a:stretch>
        </p:blipFill>
        <p:spPr>
          <a:xfrm>
            <a:off x="4983336" y="3573017"/>
            <a:ext cx="2336800" cy="495300"/>
          </a:xfrm>
          <a:prstGeom prst="rect">
            <a:avLst/>
          </a:prstGeom>
        </p:spPr>
      </p:pic>
      <p:pic>
        <p:nvPicPr>
          <p:cNvPr id="13" name="Picture 12"/>
          <p:cNvPicPr>
            <a:picLocks noChangeAspect="1"/>
          </p:cNvPicPr>
          <p:nvPr/>
        </p:nvPicPr>
        <p:blipFill>
          <a:blip r:embed="rId7"/>
          <a:stretch>
            <a:fillRect/>
          </a:stretch>
        </p:blipFill>
        <p:spPr>
          <a:xfrm>
            <a:off x="4983337" y="4293097"/>
            <a:ext cx="1689100" cy="622300"/>
          </a:xfrm>
          <a:prstGeom prst="rect">
            <a:avLst/>
          </a:prstGeom>
        </p:spPr>
      </p:pic>
      <p:pic>
        <p:nvPicPr>
          <p:cNvPr id="15" name="Picture 14" descr="User-BL-v4.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84232" y="2636912"/>
            <a:ext cx="1512168" cy="1512168"/>
          </a:xfrm>
          <a:prstGeom prst="rect">
            <a:avLst/>
          </a:prstGeom>
        </p:spPr>
      </p:pic>
      <p:sp>
        <p:nvSpPr>
          <p:cNvPr id="14" name="Rectangle 13"/>
          <p:cNvSpPr/>
          <p:nvPr/>
        </p:nvSpPr>
        <p:spPr>
          <a:xfrm>
            <a:off x="4654387" y="5189773"/>
            <a:ext cx="2880320" cy="432048"/>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kern="0" dirty="0">
                <a:solidFill>
                  <a:schemeClr val="tx1"/>
                </a:solidFill>
              </a:rPr>
              <a:t>Data Resellers</a:t>
            </a:r>
          </a:p>
        </p:txBody>
      </p:sp>
      <p:sp>
        <p:nvSpPr>
          <p:cNvPr id="16" name="Rectangle 15"/>
          <p:cNvSpPr/>
          <p:nvPr/>
        </p:nvSpPr>
        <p:spPr>
          <a:xfrm>
            <a:off x="7663573" y="5199525"/>
            <a:ext cx="2536883" cy="432048"/>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kern="0" dirty="0">
                <a:solidFill>
                  <a:schemeClr val="tx1"/>
                </a:solidFill>
              </a:rPr>
              <a:t>Data Consumer</a:t>
            </a:r>
          </a:p>
        </p:txBody>
      </p:sp>
    </p:spTree>
    <p:extLst>
      <p:ext uri="{BB962C8B-B14F-4D97-AF65-F5344CB8AC3E}">
        <p14:creationId xmlns:p14="http://schemas.microsoft.com/office/powerpoint/2010/main" val="277740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643664" y="1700808"/>
            <a:ext cx="2556792" cy="3384376"/>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kern="0">
              <a:solidFill>
                <a:sysClr val="windowText" lastClr="000000"/>
              </a:solidFill>
            </a:endParaRPr>
          </a:p>
        </p:txBody>
      </p:sp>
      <p:sp>
        <p:nvSpPr>
          <p:cNvPr id="2" name="Rectangle 1"/>
          <p:cNvSpPr/>
          <p:nvPr/>
        </p:nvSpPr>
        <p:spPr>
          <a:xfrm>
            <a:off x="4655840" y="1700808"/>
            <a:ext cx="2880320" cy="3384376"/>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kern="0">
              <a:solidFill>
                <a:sysClr val="windowText" lastClr="000000"/>
              </a:solidFill>
            </a:endParaRPr>
          </a:p>
        </p:txBody>
      </p:sp>
      <p:sp>
        <p:nvSpPr>
          <p:cNvPr id="4" name="Title 3"/>
          <p:cNvSpPr>
            <a:spLocks noGrp="1"/>
          </p:cNvSpPr>
          <p:nvPr>
            <p:ph type="title"/>
          </p:nvPr>
        </p:nvSpPr>
        <p:spPr/>
        <p:txBody>
          <a:bodyPr/>
          <a:lstStyle/>
          <a:p>
            <a:r>
              <a:rPr lang="en-GB" dirty="0"/>
              <a:t>Twitter: Data Reseller Market (Today)</a:t>
            </a:r>
          </a:p>
        </p:txBody>
      </p:sp>
      <p:pic>
        <p:nvPicPr>
          <p:cNvPr id="5" name="Picture 4"/>
          <p:cNvPicPr>
            <a:picLocks noChangeAspect="1"/>
          </p:cNvPicPr>
          <p:nvPr/>
        </p:nvPicPr>
        <p:blipFill>
          <a:blip r:embed="rId3"/>
          <a:stretch>
            <a:fillRect/>
          </a:stretch>
        </p:blipFill>
        <p:spPr>
          <a:xfrm>
            <a:off x="4983337" y="1916833"/>
            <a:ext cx="1739900" cy="622300"/>
          </a:xfrm>
          <a:prstGeom prst="rect">
            <a:avLst/>
          </a:prstGeom>
        </p:spPr>
      </p:pic>
      <p:pic>
        <p:nvPicPr>
          <p:cNvPr id="7" name="Picture 6"/>
          <p:cNvPicPr>
            <a:picLocks noChangeAspect="1"/>
          </p:cNvPicPr>
          <p:nvPr/>
        </p:nvPicPr>
        <p:blipFill>
          <a:blip r:embed="rId4"/>
          <a:stretch>
            <a:fillRect/>
          </a:stretch>
        </p:blipFill>
        <p:spPr>
          <a:xfrm>
            <a:off x="4983337" y="2680699"/>
            <a:ext cx="1054100" cy="774700"/>
          </a:xfrm>
          <a:prstGeom prst="rect">
            <a:avLst/>
          </a:prstGeom>
        </p:spPr>
      </p:pic>
      <p:pic>
        <p:nvPicPr>
          <p:cNvPr id="9" name="Picture 2" descr="https://g.twimg.com/Twitter_logo_blu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49405" y="2988632"/>
            <a:ext cx="906187" cy="736723"/>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6"/>
          <a:stretch>
            <a:fillRect/>
          </a:stretch>
        </p:blipFill>
        <p:spPr>
          <a:xfrm>
            <a:off x="4983336" y="3573017"/>
            <a:ext cx="2336800" cy="495300"/>
          </a:xfrm>
          <a:prstGeom prst="rect">
            <a:avLst/>
          </a:prstGeom>
        </p:spPr>
      </p:pic>
      <p:pic>
        <p:nvPicPr>
          <p:cNvPr id="13" name="Picture 12"/>
          <p:cNvPicPr>
            <a:picLocks noChangeAspect="1"/>
          </p:cNvPicPr>
          <p:nvPr/>
        </p:nvPicPr>
        <p:blipFill>
          <a:blip r:embed="rId7"/>
          <a:stretch>
            <a:fillRect/>
          </a:stretch>
        </p:blipFill>
        <p:spPr>
          <a:xfrm>
            <a:off x="4983337" y="4293097"/>
            <a:ext cx="1689100" cy="622300"/>
          </a:xfrm>
          <a:prstGeom prst="rect">
            <a:avLst/>
          </a:prstGeom>
        </p:spPr>
      </p:pic>
      <p:pic>
        <p:nvPicPr>
          <p:cNvPr id="15" name="Picture 14" descr="User-BL-v4.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84232" y="2636912"/>
            <a:ext cx="1512168" cy="1512168"/>
          </a:xfrm>
          <a:prstGeom prst="rect">
            <a:avLst/>
          </a:prstGeom>
        </p:spPr>
      </p:pic>
      <p:sp>
        <p:nvSpPr>
          <p:cNvPr id="14" name="Rectangle 13"/>
          <p:cNvSpPr/>
          <p:nvPr/>
        </p:nvSpPr>
        <p:spPr>
          <a:xfrm>
            <a:off x="4654387" y="5189773"/>
            <a:ext cx="2880320" cy="432048"/>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kern="0" dirty="0">
                <a:solidFill>
                  <a:schemeClr val="tx1"/>
                </a:solidFill>
              </a:rPr>
              <a:t>Resellers</a:t>
            </a:r>
          </a:p>
        </p:txBody>
      </p:sp>
      <p:sp>
        <p:nvSpPr>
          <p:cNvPr id="16" name="Rectangle 15"/>
          <p:cNvSpPr/>
          <p:nvPr/>
        </p:nvSpPr>
        <p:spPr>
          <a:xfrm>
            <a:off x="7663573" y="5199525"/>
            <a:ext cx="2536883" cy="432048"/>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kern="0" dirty="0">
                <a:solidFill>
                  <a:schemeClr val="tx1"/>
                </a:solidFill>
              </a:rPr>
              <a:t>Data Consumer</a:t>
            </a:r>
          </a:p>
        </p:txBody>
      </p:sp>
      <p:pic>
        <p:nvPicPr>
          <p:cNvPr id="17" name="Picture 2" descr="https://g.twimg.com/Twitter_logo_blu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45523" y="2877881"/>
            <a:ext cx="438365" cy="35638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Connector 5"/>
          <p:cNvCxnSpPr/>
          <p:nvPr/>
        </p:nvCxnSpPr>
        <p:spPr>
          <a:xfrm flipV="1">
            <a:off x="2270414" y="3068049"/>
            <a:ext cx="2675659" cy="356387"/>
          </a:xfrm>
          <a:prstGeom prst="line">
            <a:avLst/>
          </a:prstGeom>
          <a:ln w="38100">
            <a:solidFill>
              <a:srgbClr val="5EA9DD"/>
            </a:solidFill>
          </a:ln>
          <a:effectLst/>
        </p:spPr>
        <p:style>
          <a:lnRef idx="2">
            <a:schemeClr val="accent1"/>
          </a:lnRef>
          <a:fillRef idx="0">
            <a:schemeClr val="accent1"/>
          </a:fillRef>
          <a:effectRef idx="1">
            <a:schemeClr val="accent1"/>
          </a:effectRef>
          <a:fontRef idx="minor">
            <a:schemeClr val="tx1"/>
          </a:fontRef>
        </p:style>
      </p:cxnSp>
      <p:sp>
        <p:nvSpPr>
          <p:cNvPr id="19" name="Isosceles Triangle 18"/>
          <p:cNvSpPr/>
          <p:nvPr/>
        </p:nvSpPr>
        <p:spPr>
          <a:xfrm rot="16200000">
            <a:off x="2001433" y="2312876"/>
            <a:ext cx="2952328" cy="2160240"/>
          </a:xfrm>
          <a:prstGeom prst="triangle">
            <a:avLst/>
          </a:prstGeom>
          <a:solidFill>
            <a:srgbClr val="86BFE6">
              <a:alpha val="3137"/>
            </a:srgbClr>
          </a:solidFill>
          <a:ln>
            <a:noFill/>
          </a:ln>
        </p:spPr>
        <p:style>
          <a:lnRef idx="1">
            <a:schemeClr val="accent1"/>
          </a:lnRef>
          <a:fillRef idx="3">
            <a:schemeClr val="accent1"/>
          </a:fillRef>
          <a:effectRef idx="2">
            <a:schemeClr val="accent1"/>
          </a:effectRef>
          <a:fontRef idx="minor">
            <a:schemeClr val="lt1"/>
          </a:fontRef>
        </p:style>
        <p:txBody>
          <a:bodyPr vert="vert" lIns="72000" tIns="0" bIns="280800" rtlCol="0" anchor="ctr"/>
          <a:lstStyle/>
          <a:p>
            <a:pPr defTabSz="1219170"/>
            <a:endParaRPr lang="en-US" sz="1400" kern="0" dirty="0">
              <a:solidFill>
                <a:schemeClr val="bg1"/>
              </a:solidFill>
              <a:latin typeface="Arial Rounded MT Bold"/>
              <a:cs typeface="Arial Rounded MT Bold"/>
            </a:endParaRPr>
          </a:p>
        </p:txBody>
      </p:sp>
      <p:sp>
        <p:nvSpPr>
          <p:cNvPr id="8" name="Rectangle 7"/>
          <p:cNvSpPr/>
          <p:nvPr/>
        </p:nvSpPr>
        <p:spPr>
          <a:xfrm>
            <a:off x="4983336" y="3573017"/>
            <a:ext cx="2336800" cy="495300"/>
          </a:xfrm>
          <a:prstGeom prst="rect">
            <a:avLst/>
          </a:prstGeom>
          <a:solidFill>
            <a:srgbClr val="DDF1F6">
              <a:alpha val="78824"/>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20" name="Rectangle 19"/>
          <p:cNvSpPr/>
          <p:nvPr/>
        </p:nvSpPr>
        <p:spPr>
          <a:xfrm>
            <a:off x="4983336" y="4268151"/>
            <a:ext cx="1689101" cy="647245"/>
          </a:xfrm>
          <a:prstGeom prst="rect">
            <a:avLst/>
          </a:prstGeom>
          <a:solidFill>
            <a:srgbClr val="DDF1F6">
              <a:alpha val="78824"/>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21" name="Rectangle 20"/>
          <p:cNvSpPr/>
          <p:nvPr/>
        </p:nvSpPr>
        <p:spPr>
          <a:xfrm>
            <a:off x="4983335" y="1904360"/>
            <a:ext cx="1739902" cy="647245"/>
          </a:xfrm>
          <a:prstGeom prst="rect">
            <a:avLst/>
          </a:prstGeom>
          <a:solidFill>
            <a:srgbClr val="DDF1F6">
              <a:alpha val="78824"/>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Tree>
    <p:extLst>
      <p:ext uri="{BB962C8B-B14F-4D97-AF65-F5344CB8AC3E}">
        <p14:creationId xmlns:p14="http://schemas.microsoft.com/office/powerpoint/2010/main" val="359335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Twitter’s Revenue Model: Vertical Integration</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10" name="Picture 2" descr="https://g.twimg.com/Twitter_logo_blu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66483" y="1092727"/>
            <a:ext cx="906187" cy="73672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3787557" y="2092675"/>
            <a:ext cx="905153" cy="369303"/>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users</a:t>
            </a:r>
          </a:p>
        </p:txBody>
      </p:sp>
      <p:sp>
        <p:nvSpPr>
          <p:cNvPr id="8" name="Rectangle 7"/>
          <p:cNvSpPr/>
          <p:nvPr/>
        </p:nvSpPr>
        <p:spPr>
          <a:xfrm>
            <a:off x="6456616" y="2092675"/>
            <a:ext cx="905153" cy="369303"/>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advertisers</a:t>
            </a:r>
          </a:p>
        </p:txBody>
      </p:sp>
      <p:sp>
        <p:nvSpPr>
          <p:cNvPr id="9" name="Rectangle 8"/>
          <p:cNvSpPr/>
          <p:nvPr/>
        </p:nvSpPr>
        <p:spPr>
          <a:xfrm>
            <a:off x="4340854" y="4986140"/>
            <a:ext cx="1321287" cy="384931"/>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paid advertisements</a:t>
            </a:r>
          </a:p>
        </p:txBody>
      </p:sp>
      <p:sp>
        <p:nvSpPr>
          <p:cNvPr id="11" name="Rectangle 10"/>
          <p:cNvSpPr/>
          <p:nvPr/>
        </p:nvSpPr>
        <p:spPr>
          <a:xfrm>
            <a:off x="5172766" y="3494765"/>
            <a:ext cx="905153" cy="369303"/>
          </a:xfrm>
          <a:prstGeom prst="rect">
            <a:avLst/>
          </a:prstGeom>
          <a:solidFill>
            <a:srgbClr val="5EA9DD"/>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twitter app</a:t>
            </a:r>
          </a:p>
        </p:txBody>
      </p:sp>
      <p:sp>
        <p:nvSpPr>
          <p:cNvPr id="14" name="Rectangle 13"/>
          <p:cNvSpPr/>
          <p:nvPr/>
        </p:nvSpPr>
        <p:spPr>
          <a:xfrm>
            <a:off x="3787556" y="2581385"/>
            <a:ext cx="905153" cy="369303"/>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tweets</a:t>
            </a:r>
          </a:p>
        </p:txBody>
      </p:sp>
      <p:sp>
        <p:nvSpPr>
          <p:cNvPr id="15" name="Rectangle 14"/>
          <p:cNvSpPr/>
          <p:nvPr/>
        </p:nvSpPr>
        <p:spPr>
          <a:xfrm>
            <a:off x="6456614" y="2577453"/>
            <a:ext cx="905153" cy="493061"/>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analytics providers</a:t>
            </a:r>
          </a:p>
        </p:txBody>
      </p:sp>
      <p:sp>
        <p:nvSpPr>
          <p:cNvPr id="16" name="Rectangle 15"/>
          <p:cNvSpPr/>
          <p:nvPr/>
        </p:nvSpPr>
        <p:spPr>
          <a:xfrm>
            <a:off x="5181116" y="3967055"/>
            <a:ext cx="905153" cy="369303"/>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GNIP API</a:t>
            </a:r>
          </a:p>
        </p:txBody>
      </p:sp>
      <p:sp>
        <p:nvSpPr>
          <p:cNvPr id="17" name="Rectangle 16"/>
          <p:cNvSpPr/>
          <p:nvPr/>
        </p:nvSpPr>
        <p:spPr>
          <a:xfrm>
            <a:off x="5866115" y="4981947"/>
            <a:ext cx="905153" cy="369303"/>
          </a:xfrm>
          <a:prstGeom prst="rect">
            <a:avLst/>
          </a:prstGeom>
          <a:solidFill>
            <a:schemeClr val="bg1"/>
          </a:solidFill>
          <a:ln w="38100" cap="flat" cmpd="sng" algn="ctr">
            <a:solidFill>
              <a:srgbClr val="5EA9DD"/>
            </a:solidFill>
            <a:prstDash val="solid"/>
          </a:ln>
          <a:effectLst/>
        </p:spPr>
        <p:txBody>
          <a:bodyPr vert="horz" lIns="121920" tIns="121920" rIns="121920" bIns="121920" rtlCol="0" anchor="ctr"/>
          <a:lstStyle/>
          <a:p>
            <a:pPr algn="ctr" defTabSz="1219170">
              <a:buClr>
                <a:srgbClr val="FFFFFF"/>
              </a:buClr>
            </a:pPr>
            <a:r>
              <a:rPr lang="en-GB" sz="1067" kern="0" dirty="0">
                <a:solidFill>
                  <a:srgbClr val="0070C0"/>
                </a:solidFill>
                <a:latin typeface="Calibri"/>
                <a:cs typeface="Arial Unicode MS" pitchFamily="34" charset="-128"/>
              </a:rPr>
              <a:t>data sales</a:t>
            </a:r>
          </a:p>
        </p:txBody>
      </p:sp>
    </p:spTree>
    <p:extLst>
      <p:ext uri="{BB962C8B-B14F-4D97-AF65-F5344CB8AC3E}">
        <p14:creationId xmlns:p14="http://schemas.microsoft.com/office/powerpoint/2010/main" val="31853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5" y="210314"/>
            <a:ext cx="10972800" cy="609334"/>
          </a:xfrm>
        </p:spPr>
        <p:txBody>
          <a:bodyPr>
            <a:normAutofit fontScale="90000"/>
          </a:bodyPr>
          <a:lstStyle/>
          <a:p>
            <a:r>
              <a:rPr lang="en-GB" dirty="0"/>
              <a:t>Understanding APIs</a:t>
            </a:r>
          </a:p>
        </p:txBody>
      </p:sp>
      <p:sp>
        <p:nvSpPr>
          <p:cNvPr id="3" name="Content Placeholder 2"/>
          <p:cNvSpPr>
            <a:spLocks noGrp="1"/>
          </p:cNvSpPr>
          <p:nvPr>
            <p:ph sz="half" idx="1"/>
          </p:nvPr>
        </p:nvSpPr>
        <p:spPr>
          <a:xfrm>
            <a:off x="612679" y="1687133"/>
            <a:ext cx="10966643" cy="4236364"/>
          </a:xfrm>
        </p:spPr>
        <p:txBody>
          <a:bodyPr/>
          <a:lstStyle/>
          <a:p>
            <a:r>
              <a:rPr lang="en-GB" i="1" dirty="0">
                <a:latin typeface="+mj-lt"/>
              </a:rPr>
              <a:t>Network based application communication </a:t>
            </a:r>
            <a:r>
              <a:rPr lang="en-GB" dirty="0">
                <a:latin typeface="+mj-lt"/>
              </a:rPr>
              <a:t>continues to be a critical component for realizing business objectives</a:t>
            </a:r>
          </a:p>
          <a:p>
            <a:r>
              <a:rPr lang="en-GB" dirty="0">
                <a:latin typeface="+mj-lt"/>
              </a:rPr>
              <a:t>APIs should be purposefully designed and </a:t>
            </a:r>
            <a:r>
              <a:rPr lang="en-GB" i="1" dirty="0">
                <a:latin typeface="+mj-lt"/>
              </a:rPr>
              <a:t>user-centric</a:t>
            </a:r>
            <a:r>
              <a:rPr lang="en-GB" dirty="0">
                <a:latin typeface="+mj-lt"/>
              </a:rPr>
              <a:t> in nature in order to return maximum value</a:t>
            </a:r>
          </a:p>
          <a:p>
            <a:r>
              <a:rPr lang="en-GB" dirty="0">
                <a:latin typeface="+mj-lt"/>
              </a:rPr>
              <a:t>APIs can be broadly split into three access models (</a:t>
            </a:r>
            <a:r>
              <a:rPr lang="en-GB" i="1" dirty="0">
                <a:latin typeface="+mj-lt"/>
              </a:rPr>
              <a:t>private, partner, public</a:t>
            </a:r>
            <a:r>
              <a:rPr lang="en-GB" dirty="0">
                <a:latin typeface="+mj-lt"/>
              </a:rPr>
              <a:t>) which offer varying levels of application control</a:t>
            </a:r>
          </a:p>
        </p:txBody>
      </p:sp>
      <p:sp>
        <p:nvSpPr>
          <p:cNvPr id="4" name="Text Placeholder 3"/>
          <p:cNvSpPr>
            <a:spLocks noGrp="1"/>
          </p:cNvSpPr>
          <p:nvPr>
            <p:ph type="body" sz="quarter" idx="10"/>
          </p:nvPr>
        </p:nvSpPr>
        <p:spPr>
          <a:xfrm>
            <a:off x="609600" y="961370"/>
            <a:ext cx="10972800" cy="423283"/>
          </a:xfrm>
          <a:solidFill>
            <a:srgbClr val="20343A"/>
          </a:solidFill>
        </p:spPr>
        <p:txBody>
          <a:bodyPr>
            <a:normAutofit fontScale="92500" lnSpcReduction="10000"/>
          </a:bodyPr>
          <a:lstStyle/>
          <a:p>
            <a:r>
              <a:rPr lang="en-GB" dirty="0"/>
              <a:t>THE IDEA IN BRIEF</a:t>
            </a:r>
          </a:p>
        </p:txBody>
      </p:sp>
    </p:spTree>
    <p:extLst>
      <p:ext uri="{BB962C8B-B14F-4D97-AF65-F5344CB8AC3E}">
        <p14:creationId xmlns:p14="http://schemas.microsoft.com/office/powerpoint/2010/main" val="83619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4691" y="2722418"/>
            <a:ext cx="12380768" cy="1231323"/>
          </a:xfrm>
          <a:prstGeom prst="rect">
            <a:avLst/>
          </a:prstGeom>
          <a:solidFill>
            <a:srgbClr val="D0D8D8">
              <a:alpha val="16078"/>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12" name="Rectangle 11"/>
          <p:cNvSpPr/>
          <p:nvPr/>
        </p:nvSpPr>
        <p:spPr>
          <a:xfrm>
            <a:off x="3231572" y="-316923"/>
            <a:ext cx="2015836" cy="7284028"/>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4" name="Oval 3"/>
          <p:cNvSpPr/>
          <p:nvPr/>
        </p:nvSpPr>
        <p:spPr>
          <a:xfrm>
            <a:off x="3547903" y="2642599"/>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11" name="TextBox 10"/>
          <p:cNvSpPr txBox="1"/>
          <p:nvPr/>
        </p:nvSpPr>
        <p:spPr>
          <a:xfrm>
            <a:off x="3470556" y="1870828"/>
            <a:ext cx="2114550" cy="358486"/>
          </a:xfrm>
          <a:prstGeom prst="rect">
            <a:avLst/>
          </a:prstGeom>
          <a:noFill/>
        </p:spPr>
        <p:txBody>
          <a:bodyPr wrap="square" tIns="91440" bIns="91440" rtlCol="0" anchor="t" anchorCtr="0">
            <a:noAutofit/>
          </a:bodyPr>
          <a:lstStyle/>
          <a:p>
            <a:r>
              <a:rPr lang="en-GB" sz="2400" dirty="0">
                <a:solidFill>
                  <a:schemeClr val="bg1"/>
                </a:solidFill>
                <a:latin typeface="Gadugi" panose="020B0502040204020203" pitchFamily="34" charset="0"/>
              </a:rPr>
              <a:t>GROWTH</a:t>
            </a:r>
          </a:p>
        </p:txBody>
      </p:sp>
      <p:pic>
        <p:nvPicPr>
          <p:cNvPr id="17" name="Picture 2" descr="C:\Layer7\Projects\API Workshops\graphics\pound_sign.png"/>
          <p:cNvPicPr>
            <a:picLocks noChangeAspect="1" noChangeArrowheads="1"/>
          </p:cNvPicPr>
          <p:nvPr/>
        </p:nvPicPr>
        <p:blipFill>
          <a:blip r:embed="rId2" cstate="print">
            <a:lum bright="70000" contrast="-70000"/>
          </a:blip>
          <a:srcRect/>
          <a:stretch>
            <a:fillRect/>
          </a:stretch>
        </p:blipFill>
        <p:spPr bwMode="auto">
          <a:xfrm>
            <a:off x="2716720" y="3003555"/>
            <a:ext cx="418827" cy="609600"/>
          </a:xfrm>
          <a:prstGeom prst="rect">
            <a:avLst/>
          </a:prstGeom>
          <a:noFill/>
          <a:effectLst/>
        </p:spPr>
      </p:pic>
      <p:pic>
        <p:nvPicPr>
          <p:cNvPr id="18" name="Picture 5" descr="C:\Layer7\Projects\API Workshops\graphics\bullhorn_icon.png"/>
          <p:cNvPicPr>
            <a:picLocks noChangeAspect="1" noChangeArrowheads="1"/>
          </p:cNvPicPr>
          <p:nvPr/>
        </p:nvPicPr>
        <p:blipFill>
          <a:blip r:embed="rId3" cstate="print"/>
          <a:srcRect/>
          <a:stretch>
            <a:fillRect/>
          </a:stretch>
        </p:blipFill>
        <p:spPr bwMode="auto">
          <a:xfrm>
            <a:off x="3989610" y="3010892"/>
            <a:ext cx="658571" cy="602263"/>
          </a:xfrm>
          <a:prstGeom prst="rect">
            <a:avLst/>
          </a:prstGeom>
          <a:noFill/>
        </p:spPr>
      </p:pic>
      <p:pic>
        <p:nvPicPr>
          <p:cNvPr id="19" name="Picture 4" descr="C:\Layer7\Projects\API Workshops\graphics\connector_icon_mustattribute.png"/>
          <p:cNvPicPr>
            <a:picLocks noChangeAspect="1" noChangeArrowheads="1"/>
          </p:cNvPicPr>
          <p:nvPr/>
        </p:nvPicPr>
        <p:blipFill>
          <a:blip r:embed="rId4" cstate="print">
            <a:lum bright="70000" contrast="-70000"/>
          </a:blip>
          <a:srcRect/>
          <a:stretch>
            <a:fillRect/>
          </a:stretch>
        </p:blipFill>
        <p:spPr bwMode="auto">
          <a:xfrm>
            <a:off x="8258713" y="2969123"/>
            <a:ext cx="164907" cy="685800"/>
          </a:xfrm>
          <a:prstGeom prst="rect">
            <a:avLst/>
          </a:prstGeom>
          <a:noFill/>
        </p:spPr>
      </p:pic>
      <p:pic>
        <p:nvPicPr>
          <p:cNvPr id="20" name="Picture 2" descr="C:\Users\rmitra\AppData\Local\Microsoft\Windows\Temporary Internet Files\Content.IE5\XUTQYQSC\MC900229685[1].wmf"/>
          <p:cNvPicPr>
            <a:picLocks noChangeAspect="1" noChangeArrowheads="1"/>
          </p:cNvPicPr>
          <p:nvPr/>
        </p:nvPicPr>
        <p:blipFill>
          <a:blip r:embed="rId5" cstate="print">
            <a:lum bright="70000" contrast="-70000"/>
          </a:blip>
          <a:srcRect/>
          <a:stretch>
            <a:fillRect/>
          </a:stretch>
        </p:blipFill>
        <p:spPr bwMode="auto">
          <a:xfrm>
            <a:off x="9277683" y="2961960"/>
            <a:ext cx="719280" cy="700127"/>
          </a:xfrm>
          <a:prstGeom prst="rect">
            <a:avLst/>
          </a:prstGeom>
          <a:noFill/>
        </p:spPr>
      </p:pic>
      <p:pic>
        <p:nvPicPr>
          <p:cNvPr id="21" name="Picture 20" descr="noun_project_5370.png"/>
          <p:cNvPicPr>
            <a:picLocks noChangeAspect="1"/>
          </p:cNvPicPr>
          <p:nvPr/>
        </p:nvPicPr>
        <p:blipFill>
          <a:blip r:embed="rId6" cstate="print">
            <a:lum bright="70000" contrast="-70000"/>
          </a:blip>
          <a:stretch>
            <a:fillRect/>
          </a:stretch>
        </p:blipFill>
        <p:spPr>
          <a:xfrm>
            <a:off x="6984666" y="2982205"/>
            <a:ext cx="419984" cy="659636"/>
          </a:xfrm>
          <a:prstGeom prst="rect">
            <a:avLst/>
          </a:prstGeom>
        </p:spPr>
      </p:pic>
      <p:pic>
        <p:nvPicPr>
          <p:cNvPr id="22" name="Picture 3" descr="C:\Users\rmitra\AppData\Local\Microsoft\Windows\Temporary Internet Files\Content.IE5\W0Y75LAZ\MC900023482[1].wmf"/>
          <p:cNvPicPr>
            <a:picLocks noChangeAspect="1" noChangeArrowheads="1"/>
          </p:cNvPicPr>
          <p:nvPr/>
        </p:nvPicPr>
        <p:blipFill>
          <a:blip r:embed="rId7" cstate="print">
            <a:lum bright="70000" contrast="-70000"/>
          </a:blip>
          <a:srcRect/>
          <a:stretch>
            <a:fillRect/>
          </a:stretch>
        </p:blipFill>
        <p:spPr bwMode="auto">
          <a:xfrm>
            <a:off x="5502244" y="2969123"/>
            <a:ext cx="628359" cy="685800"/>
          </a:xfrm>
          <a:prstGeom prst="rect">
            <a:avLst/>
          </a:prstGeom>
          <a:noFill/>
        </p:spPr>
      </p:pic>
    </p:spTree>
    <p:extLst>
      <p:ext uri="{BB962C8B-B14F-4D97-AF65-F5344CB8AC3E}">
        <p14:creationId xmlns:p14="http://schemas.microsoft.com/office/powerpoint/2010/main" val="164439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5" y="210313"/>
            <a:ext cx="10972800" cy="1157240"/>
          </a:xfrm>
        </p:spPr>
        <p:txBody>
          <a:bodyPr/>
          <a:lstStyle/>
          <a:p>
            <a:r>
              <a:rPr lang="en-GB" dirty="0"/>
              <a:t>API Driver:</a:t>
            </a:r>
            <a:br>
              <a:rPr lang="en-GB" dirty="0"/>
            </a:br>
            <a:r>
              <a:rPr lang="en-GB" b="1" dirty="0"/>
              <a:t>GROWTH</a:t>
            </a:r>
          </a:p>
        </p:txBody>
      </p:sp>
      <p:sp>
        <p:nvSpPr>
          <p:cNvPr id="3" name="Content Placeholder 2"/>
          <p:cNvSpPr>
            <a:spLocks noGrp="1"/>
          </p:cNvSpPr>
          <p:nvPr>
            <p:ph sz="half" idx="1"/>
          </p:nvPr>
        </p:nvSpPr>
        <p:spPr/>
        <p:txBody>
          <a:bodyPr/>
          <a:lstStyle/>
          <a:p>
            <a:r>
              <a:rPr lang="en-GB" dirty="0"/>
              <a:t>Not just general revenue related activity</a:t>
            </a:r>
          </a:p>
          <a:p>
            <a:r>
              <a:rPr lang="en-GB" dirty="0"/>
              <a:t>Deriving revenue </a:t>
            </a:r>
            <a:r>
              <a:rPr lang="en-GB" i="1" dirty="0"/>
              <a:t>directly</a:t>
            </a:r>
            <a:r>
              <a:rPr lang="en-GB" dirty="0"/>
              <a:t> from use of the API</a:t>
            </a:r>
          </a:p>
          <a:p>
            <a:r>
              <a:rPr lang="en-GB" dirty="0"/>
              <a:t>Developers pay to use the API</a:t>
            </a:r>
          </a:p>
          <a:p>
            <a:endParaRPr lang="en-GB" dirty="0"/>
          </a:p>
          <a:p>
            <a:pPr marL="0" indent="0">
              <a:buNone/>
            </a:pPr>
            <a:r>
              <a:rPr lang="en-GB" dirty="0">
                <a:solidFill>
                  <a:schemeClr val="tx1">
                    <a:lumMod val="75000"/>
                    <a:lumOff val="25000"/>
                  </a:schemeClr>
                </a:solidFill>
                <a:latin typeface="Gadugi" panose="020B0502040204020203" pitchFamily="34" charset="0"/>
              </a:rPr>
              <a:t>“How can we make money from our data and APIs?”</a:t>
            </a:r>
          </a:p>
        </p:txBody>
      </p:sp>
      <p:sp>
        <p:nvSpPr>
          <p:cNvPr id="4" name="Text Placeholder 3"/>
          <p:cNvSpPr>
            <a:spLocks noGrp="1"/>
          </p:cNvSpPr>
          <p:nvPr>
            <p:ph type="body" sz="quarter" idx="10"/>
          </p:nvPr>
        </p:nvSpPr>
        <p:spPr/>
        <p:txBody>
          <a:bodyPr/>
          <a:lstStyle/>
          <a:p>
            <a:r>
              <a:rPr lang="en-GB" dirty="0"/>
              <a:t>DEFINITION</a:t>
            </a:r>
          </a:p>
        </p:txBody>
      </p:sp>
    </p:spTree>
    <p:extLst>
      <p:ext uri="{BB962C8B-B14F-4D97-AF65-F5344CB8AC3E}">
        <p14:creationId xmlns:p14="http://schemas.microsoft.com/office/powerpoint/2010/main" val="405287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5" y="210313"/>
            <a:ext cx="10972800" cy="609334"/>
          </a:xfrm>
        </p:spPr>
        <p:txBody>
          <a:bodyPr/>
          <a:lstStyle/>
          <a:p>
            <a:r>
              <a:rPr lang="en-GB" dirty="0"/>
              <a:t>API Driver: </a:t>
            </a:r>
            <a:r>
              <a:rPr lang="en-GB" b="1" dirty="0"/>
              <a:t>GROWTH</a:t>
            </a:r>
          </a:p>
        </p:txBody>
      </p:sp>
      <p:sp>
        <p:nvSpPr>
          <p:cNvPr id="3" name="Content Placeholder 2"/>
          <p:cNvSpPr>
            <a:spLocks noGrp="1"/>
          </p:cNvSpPr>
          <p:nvPr>
            <p:ph sz="half" idx="1"/>
          </p:nvPr>
        </p:nvSpPr>
        <p:spPr>
          <a:xfrm>
            <a:off x="612679" y="1558475"/>
            <a:ext cx="10966643" cy="3730399"/>
          </a:xfrm>
        </p:spPr>
        <p:txBody>
          <a:bodyPr/>
          <a:lstStyle/>
          <a:p>
            <a:r>
              <a:rPr lang="en-GB" sz="2400" dirty="0"/>
              <a:t>Offer value to 3</a:t>
            </a:r>
            <a:r>
              <a:rPr lang="en-GB" sz="2400" baseline="30000" dirty="0"/>
              <a:t>rd</a:t>
            </a:r>
            <a:r>
              <a:rPr lang="en-GB" sz="2400" dirty="0"/>
              <a:t> party developers in exchange for new customers</a:t>
            </a:r>
            <a:endParaRPr lang="en-GB" sz="2400" i="1" dirty="0"/>
          </a:p>
          <a:p>
            <a:pPr lvl="1"/>
            <a:r>
              <a:rPr lang="en-GB" sz="2000" dirty="0"/>
              <a:t>Identify 3</a:t>
            </a:r>
            <a:r>
              <a:rPr lang="en-GB" sz="2000" baseline="30000" dirty="0"/>
              <a:t>rd</a:t>
            </a:r>
            <a:r>
              <a:rPr lang="en-GB" sz="2000" dirty="0"/>
              <a:t> party communities and design a value prop for them</a:t>
            </a:r>
          </a:p>
          <a:p>
            <a:r>
              <a:rPr lang="en-GB" sz="2400" dirty="0"/>
              <a:t>Consider public and partner models</a:t>
            </a:r>
          </a:p>
          <a:p>
            <a:pPr lvl="1"/>
            <a:r>
              <a:rPr lang="en-GB" sz="2000" dirty="0"/>
              <a:t>Public APIs create more opportunities but decrease brand control</a:t>
            </a:r>
          </a:p>
          <a:p>
            <a:r>
              <a:rPr lang="en-GB" sz="2400" dirty="0"/>
              <a:t>Consider all models</a:t>
            </a:r>
          </a:p>
          <a:p>
            <a:pPr lvl="1"/>
            <a:r>
              <a:rPr lang="en-GB" sz="1867" dirty="0"/>
              <a:t>Providing data and services to UX providers allows organizations like banks to derive revenue without large investments in product marketing</a:t>
            </a:r>
          </a:p>
          <a:p>
            <a:endParaRPr lang="en-GB" sz="2400" dirty="0"/>
          </a:p>
        </p:txBody>
      </p:sp>
      <p:sp>
        <p:nvSpPr>
          <p:cNvPr id="4" name="Text Placeholder 3"/>
          <p:cNvSpPr>
            <a:spLocks noGrp="1"/>
          </p:cNvSpPr>
          <p:nvPr>
            <p:ph type="body" sz="quarter" idx="10"/>
          </p:nvPr>
        </p:nvSpPr>
        <p:spPr>
          <a:xfrm>
            <a:off x="609600" y="956657"/>
            <a:ext cx="10972800" cy="423283"/>
          </a:xfrm>
        </p:spPr>
        <p:txBody>
          <a:bodyPr/>
          <a:lstStyle/>
          <a:p>
            <a:r>
              <a:rPr lang="en-GB" dirty="0"/>
              <a:t>IN BRIEF</a:t>
            </a:r>
          </a:p>
        </p:txBody>
      </p:sp>
    </p:spTree>
    <p:extLst>
      <p:ext uri="{BB962C8B-B14F-4D97-AF65-F5344CB8AC3E}">
        <p14:creationId xmlns:p14="http://schemas.microsoft.com/office/powerpoint/2010/main" val="10650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Growth Case Study</a:t>
            </a:r>
          </a:p>
        </p:txBody>
      </p:sp>
      <p:pic>
        <p:nvPicPr>
          <p:cNvPr id="5" name="Picture 4"/>
          <p:cNvPicPr>
            <a:picLocks noChangeAspect="1"/>
          </p:cNvPicPr>
          <p:nvPr/>
        </p:nvPicPr>
        <p:blipFill>
          <a:blip r:embed="rId3"/>
          <a:stretch>
            <a:fillRect/>
          </a:stretch>
        </p:blipFill>
        <p:spPr>
          <a:xfrm>
            <a:off x="2940051" y="2940051"/>
            <a:ext cx="6311900" cy="977900"/>
          </a:xfrm>
          <a:prstGeom prst="rect">
            <a:avLst/>
          </a:prstGeom>
        </p:spPr>
      </p:pic>
      <p:sp>
        <p:nvSpPr>
          <p:cNvPr id="4" name="Content Placeholder 3"/>
          <p:cNvSpPr>
            <a:spLocks noGrp="1"/>
          </p:cNvSpPr>
          <p:nvPr>
            <p:ph sz="half" idx="1"/>
          </p:nvPr>
        </p:nvSpPr>
        <p:spPr/>
        <p:txBody>
          <a:bodyPr/>
          <a:lstStyle/>
          <a:p>
            <a:endParaRPr lang="en-GB"/>
          </a:p>
        </p:txBody>
      </p:sp>
    </p:spTree>
    <p:extLst>
      <p:ext uri="{BB962C8B-B14F-4D97-AF65-F5344CB8AC3E}">
        <p14:creationId xmlns:p14="http://schemas.microsoft.com/office/powerpoint/2010/main" val="349329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eBay Affiliate Program</a:t>
            </a:r>
          </a:p>
        </p:txBody>
      </p:sp>
      <p:sp>
        <p:nvSpPr>
          <p:cNvPr id="2" name="Content Placeholder 1"/>
          <p:cNvSpPr>
            <a:spLocks noGrp="1"/>
          </p:cNvSpPr>
          <p:nvPr>
            <p:ph sz="half" idx="1"/>
          </p:nvPr>
        </p:nvSpPr>
        <p:spPr/>
        <p:txBody>
          <a:bodyPr/>
          <a:lstStyle/>
          <a:p>
            <a:r>
              <a:rPr lang="en-US" dirty="0"/>
              <a:t>Drive user growth through advertising</a:t>
            </a:r>
          </a:p>
          <a:p>
            <a:r>
              <a:rPr lang="en-US" dirty="0"/>
              <a:t>API provides a targeted marketing platform</a:t>
            </a:r>
          </a:p>
          <a:p>
            <a:r>
              <a:rPr lang="en-US" dirty="0"/>
              <a:t>eBay pays developers for bids created</a:t>
            </a:r>
          </a:p>
        </p:txBody>
      </p:sp>
      <p:pic>
        <p:nvPicPr>
          <p:cNvPr id="6" name="Picture 5"/>
          <p:cNvPicPr>
            <a:picLocks noChangeAspect="1"/>
          </p:cNvPicPr>
          <p:nvPr/>
        </p:nvPicPr>
        <p:blipFill>
          <a:blip r:embed="rId3"/>
          <a:stretch>
            <a:fillRect/>
          </a:stretch>
        </p:blipFill>
        <p:spPr>
          <a:xfrm>
            <a:off x="3837434" y="3807148"/>
            <a:ext cx="7597255" cy="6858000"/>
          </a:xfrm>
          <a:prstGeom prst="rect">
            <a:avLst/>
          </a:prstGeom>
          <a:effectLst>
            <a:outerShdw blurRad="50800" dist="38100" dir="16200000" rotWithShape="0">
              <a:prstClr val="black">
                <a:alpha val="40000"/>
              </a:prstClr>
            </a:outerShdw>
          </a:effectLst>
        </p:spPr>
      </p:pic>
    </p:spTree>
    <p:extLst>
      <p:ext uri="{BB962C8B-B14F-4D97-AF65-F5344CB8AC3E}">
        <p14:creationId xmlns:p14="http://schemas.microsoft.com/office/powerpoint/2010/main" val="292753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API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8" name="Picture 7"/>
          <p:cNvPicPr>
            <a:picLocks noChangeAspect="1"/>
          </p:cNvPicPr>
          <p:nvPr/>
        </p:nvPicPr>
        <p:blipFill rotWithShape="1">
          <a:blip r:embed="rId3"/>
          <a:srcRect r="61833"/>
          <a:stretch/>
        </p:blipFill>
        <p:spPr>
          <a:xfrm>
            <a:off x="10232647" y="1092727"/>
            <a:ext cx="1340023" cy="543952"/>
          </a:xfrm>
          <a:prstGeom prst="rect">
            <a:avLst/>
          </a:prstGeom>
        </p:spPr>
      </p:pic>
      <p:sp>
        <p:nvSpPr>
          <p:cNvPr id="10" name="Rectangle 9"/>
          <p:cNvSpPr/>
          <p:nvPr/>
        </p:nvSpPr>
        <p:spPr>
          <a:xfrm>
            <a:off x="3787557" y="2092675"/>
            <a:ext cx="905153" cy="369303"/>
          </a:xfrm>
          <a:prstGeom prst="rect">
            <a:avLst/>
          </a:prstGeom>
          <a:solidFill>
            <a:srgbClr val="F5AF1E"/>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Interested buyers</a:t>
            </a:r>
          </a:p>
        </p:txBody>
      </p:sp>
      <p:sp>
        <p:nvSpPr>
          <p:cNvPr id="11" name="Rectangle 10"/>
          <p:cNvSpPr/>
          <p:nvPr/>
        </p:nvSpPr>
        <p:spPr>
          <a:xfrm>
            <a:off x="6429157" y="2092675"/>
            <a:ext cx="905153" cy="369303"/>
          </a:xfrm>
          <a:prstGeom prst="rect">
            <a:avLst/>
          </a:prstGeom>
          <a:solidFill>
            <a:srgbClr val="F5AF1E"/>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sellers</a:t>
            </a:r>
          </a:p>
        </p:txBody>
      </p:sp>
      <p:sp>
        <p:nvSpPr>
          <p:cNvPr id="14" name="Rectangle 13"/>
          <p:cNvSpPr/>
          <p:nvPr/>
        </p:nvSpPr>
        <p:spPr>
          <a:xfrm>
            <a:off x="3787556" y="2641865"/>
            <a:ext cx="905153" cy="369303"/>
          </a:xfrm>
          <a:prstGeom prst="rect">
            <a:avLst/>
          </a:prstGeom>
          <a:solidFill>
            <a:srgbClr val="2D66B2"/>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products for sale</a:t>
            </a:r>
          </a:p>
        </p:txBody>
      </p:sp>
      <p:sp>
        <p:nvSpPr>
          <p:cNvPr id="15" name="Rectangle 14"/>
          <p:cNvSpPr/>
          <p:nvPr/>
        </p:nvSpPr>
        <p:spPr>
          <a:xfrm>
            <a:off x="6429156" y="2641865"/>
            <a:ext cx="905153" cy="369303"/>
          </a:xfrm>
          <a:prstGeom prst="rect">
            <a:avLst/>
          </a:prstGeom>
          <a:solidFill>
            <a:srgbClr val="2D66B2"/>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buyers</a:t>
            </a:r>
          </a:p>
        </p:txBody>
      </p:sp>
      <p:sp>
        <p:nvSpPr>
          <p:cNvPr id="16" name="Rectangle 15"/>
          <p:cNvSpPr/>
          <p:nvPr/>
        </p:nvSpPr>
        <p:spPr>
          <a:xfrm>
            <a:off x="5089132" y="3375705"/>
            <a:ext cx="905153" cy="369303"/>
          </a:xfrm>
          <a:prstGeom prst="rect">
            <a:avLst/>
          </a:prstGeom>
          <a:solidFill>
            <a:srgbClr val="91C84A"/>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website</a:t>
            </a:r>
          </a:p>
        </p:txBody>
      </p:sp>
      <p:sp>
        <p:nvSpPr>
          <p:cNvPr id="17" name="Rectangle 16"/>
          <p:cNvSpPr/>
          <p:nvPr/>
        </p:nvSpPr>
        <p:spPr>
          <a:xfrm>
            <a:off x="2426128" y="3494763"/>
            <a:ext cx="905153" cy="369303"/>
          </a:xfrm>
          <a:prstGeom prst="rect">
            <a:avLst/>
          </a:prstGeom>
          <a:solidFill>
            <a:srgbClr val="91C84A"/>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auction platform</a:t>
            </a:r>
          </a:p>
        </p:txBody>
      </p:sp>
      <p:sp>
        <p:nvSpPr>
          <p:cNvPr id="18" name="Rectangle 17"/>
          <p:cNvSpPr/>
          <p:nvPr/>
        </p:nvSpPr>
        <p:spPr>
          <a:xfrm>
            <a:off x="1042170" y="4994049"/>
            <a:ext cx="905153" cy="369303"/>
          </a:xfrm>
          <a:prstGeom prst="rect">
            <a:avLst/>
          </a:prstGeom>
          <a:solidFill>
            <a:srgbClr val="91C84A"/>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t>
            </a:r>
            <a:r>
              <a:rPr lang="en-GB" sz="1067" kern="0" dirty="0" err="1">
                <a:solidFill>
                  <a:schemeClr val="bg1"/>
                </a:solidFill>
                <a:latin typeface="Calibri"/>
                <a:cs typeface="Arial Unicode MS" pitchFamily="34" charset="-128"/>
              </a:rPr>
              <a:t>latform</a:t>
            </a:r>
            <a:r>
              <a:rPr lang="en-GB" sz="1067" kern="0" dirty="0">
                <a:solidFill>
                  <a:schemeClr val="bg1"/>
                </a:solidFill>
                <a:latin typeface="Calibri"/>
                <a:cs typeface="Arial Unicode MS" pitchFamily="34" charset="-128"/>
              </a:rPr>
              <a:t> tech</a:t>
            </a:r>
          </a:p>
        </p:txBody>
      </p:sp>
      <p:sp>
        <p:nvSpPr>
          <p:cNvPr id="12" name="Rectangle 11"/>
          <p:cNvSpPr/>
          <p:nvPr/>
        </p:nvSpPr>
        <p:spPr>
          <a:xfrm>
            <a:off x="6429154" y="3191054"/>
            <a:ext cx="905153" cy="369303"/>
          </a:xfrm>
          <a:prstGeom prst="rect">
            <a:avLst/>
          </a:prstGeom>
          <a:solidFill>
            <a:srgbClr val="EB2F3A"/>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developers</a:t>
            </a:r>
          </a:p>
        </p:txBody>
      </p:sp>
      <p:sp>
        <p:nvSpPr>
          <p:cNvPr id="13" name="Rectangle 12"/>
          <p:cNvSpPr/>
          <p:nvPr/>
        </p:nvSpPr>
        <p:spPr>
          <a:xfrm>
            <a:off x="5094624" y="4204213"/>
            <a:ext cx="905153" cy="369303"/>
          </a:xfrm>
          <a:prstGeom prst="rect">
            <a:avLst/>
          </a:prstGeom>
          <a:solidFill>
            <a:srgbClr val="EB2F3A"/>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19" name="Rectangle 18"/>
          <p:cNvSpPr/>
          <p:nvPr/>
        </p:nvSpPr>
        <p:spPr>
          <a:xfrm>
            <a:off x="2134494" y="4994047"/>
            <a:ext cx="905153" cy="369303"/>
          </a:xfrm>
          <a:prstGeom prst="rect">
            <a:avLst/>
          </a:prstGeom>
          <a:solidFill>
            <a:srgbClr val="EB2F3A"/>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20" name="Rectangle 19"/>
          <p:cNvSpPr/>
          <p:nvPr/>
        </p:nvSpPr>
        <p:spPr>
          <a:xfrm>
            <a:off x="5089132" y="3793379"/>
            <a:ext cx="905153" cy="369303"/>
          </a:xfrm>
          <a:prstGeom prst="rect">
            <a:avLst/>
          </a:prstGeom>
          <a:solidFill>
            <a:srgbClr val="91C84A"/>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3</a:t>
            </a:r>
            <a:r>
              <a:rPr lang="en-GB" sz="1067" kern="0" baseline="30000" dirty="0">
                <a:solidFill>
                  <a:schemeClr val="bg1"/>
                </a:solidFill>
                <a:latin typeface="Calibri"/>
                <a:cs typeface="Arial Unicode MS" pitchFamily="34" charset="-128"/>
              </a:rPr>
              <a:t>rd</a:t>
            </a:r>
            <a:r>
              <a:rPr lang="en-GB" sz="1067" kern="0" dirty="0">
                <a:solidFill>
                  <a:schemeClr val="bg1"/>
                </a:solidFill>
                <a:latin typeface="Calibri"/>
                <a:cs typeface="Arial Unicode MS" pitchFamily="34" charset="-128"/>
              </a:rPr>
              <a:t> party</a:t>
            </a:r>
          </a:p>
        </p:txBody>
      </p:sp>
      <p:sp>
        <p:nvSpPr>
          <p:cNvPr id="22" name="Rectangle 21"/>
          <p:cNvSpPr/>
          <p:nvPr/>
        </p:nvSpPr>
        <p:spPr>
          <a:xfrm>
            <a:off x="4288201" y="4994047"/>
            <a:ext cx="905153" cy="369303"/>
          </a:xfrm>
          <a:prstGeom prst="rect">
            <a:avLst/>
          </a:prstGeom>
          <a:solidFill>
            <a:srgbClr val="91C84A"/>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auction charge</a:t>
            </a:r>
          </a:p>
        </p:txBody>
      </p:sp>
    </p:spTree>
    <p:extLst>
      <p:ext uri="{BB962C8B-B14F-4D97-AF65-F5344CB8AC3E}">
        <p14:creationId xmlns:p14="http://schemas.microsoft.com/office/powerpoint/2010/main" val="31089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Growth Case Study</a:t>
            </a:r>
          </a:p>
        </p:txBody>
      </p:sp>
      <p:pic>
        <p:nvPicPr>
          <p:cNvPr id="2050" name="Picture 2" descr="http://www.zoopla.co.uk/static/images/brand/zoopla_online_strap_p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490" y="2436638"/>
            <a:ext cx="5017020" cy="198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89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587" name="Picture 3"/>
          <p:cNvPicPr>
            <a:picLocks noChangeAspect="1" noChangeArrowheads="1"/>
          </p:cNvPicPr>
          <p:nvPr/>
        </p:nvPicPr>
        <p:blipFill>
          <a:blip r:embed="rId3" cstate="print"/>
          <a:srcRect/>
          <a:stretch>
            <a:fillRect/>
          </a:stretch>
        </p:blipFill>
        <p:spPr bwMode="auto">
          <a:xfrm>
            <a:off x="1386808" y="1676401"/>
            <a:ext cx="9418384" cy="4573588"/>
          </a:xfrm>
          <a:prstGeom prst="rect">
            <a:avLst/>
          </a:prstGeom>
          <a:ln>
            <a:noFill/>
          </a:ln>
          <a:effectLst>
            <a:outerShdw blurRad="190500" algn="tl" rotWithShape="0">
              <a:srgbClr val="000000">
                <a:alpha val="70000"/>
              </a:srgbClr>
            </a:outerShdw>
          </a:effectLst>
        </p:spPr>
      </p:pic>
      <p:pic>
        <p:nvPicPr>
          <p:cNvPr id="323588" name="Picture 4"/>
          <p:cNvPicPr>
            <a:picLocks noChangeAspect="1" noChangeArrowheads="1"/>
          </p:cNvPicPr>
          <p:nvPr/>
        </p:nvPicPr>
        <p:blipFill>
          <a:blip r:embed="rId4" cstate="print"/>
          <a:srcRect/>
          <a:stretch>
            <a:fillRect/>
          </a:stretch>
        </p:blipFill>
        <p:spPr bwMode="auto">
          <a:xfrm>
            <a:off x="2514600" y="1447801"/>
            <a:ext cx="6556187" cy="5143500"/>
          </a:xfrm>
          <a:prstGeom prst="rect">
            <a:avLst/>
          </a:prstGeom>
          <a:ln>
            <a:noFill/>
          </a:ln>
          <a:effectLst>
            <a:outerShdw blurRad="190500" algn="tl" rotWithShape="0">
              <a:srgbClr val="000000">
                <a:alpha val="70000"/>
              </a:srgbClr>
            </a:outerShdw>
          </a:effectLst>
        </p:spPr>
      </p:pic>
      <p:sp>
        <p:nvSpPr>
          <p:cNvPr id="6" name="Title 5"/>
          <p:cNvSpPr>
            <a:spLocks noGrp="1"/>
          </p:cNvSpPr>
          <p:nvPr>
            <p:ph type="title"/>
          </p:nvPr>
        </p:nvSpPr>
        <p:spPr/>
        <p:txBody>
          <a:bodyPr/>
          <a:lstStyle/>
          <a:p>
            <a:r>
              <a:rPr lang="en-GB" dirty="0"/>
              <a:t>Zoopla: Using APIs for Growth</a:t>
            </a:r>
          </a:p>
        </p:txBody>
      </p:sp>
    </p:spTree>
    <p:extLst>
      <p:ext uri="{BB962C8B-B14F-4D97-AF65-F5344CB8AC3E}">
        <p14:creationId xmlns:p14="http://schemas.microsoft.com/office/powerpoint/2010/main" val="156754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75367" y="326372"/>
            <a:ext cx="11774400" cy="9774865"/>
          </a:xfrm>
          <a:prstGeom prst="rect">
            <a:avLst/>
          </a:prstGeom>
        </p:spPr>
      </p:pic>
      <p:sp>
        <p:nvSpPr>
          <p:cNvPr id="2" name="Title 1"/>
          <p:cNvSpPr>
            <a:spLocks noGrp="1"/>
          </p:cNvSpPr>
          <p:nvPr>
            <p:ph type="title"/>
          </p:nvPr>
        </p:nvSpPr>
        <p:spPr/>
        <p:txBody>
          <a:bodyPr/>
          <a:lstStyle/>
          <a:p>
            <a:r>
              <a:rPr lang="en-GB" dirty="0"/>
              <a:t>Zoopla API: TOS</a:t>
            </a:r>
          </a:p>
        </p:txBody>
      </p:sp>
      <p:sp>
        <p:nvSpPr>
          <p:cNvPr id="6" name="Rectangle 5"/>
          <p:cNvSpPr/>
          <p:nvPr/>
        </p:nvSpPr>
        <p:spPr>
          <a:xfrm>
            <a:off x="332509" y="838200"/>
            <a:ext cx="11651672" cy="6629400"/>
          </a:xfrm>
          <a:prstGeom prst="rect">
            <a:avLst/>
          </a:prstGeom>
          <a:solidFill>
            <a:schemeClr val="bg1">
              <a:alpha val="52000"/>
            </a:schemeClr>
          </a:solidFill>
          <a:ln w="38100" cap="flat" cmpd="sng" algn="ctr">
            <a:noFill/>
            <a:prstDash val="solid"/>
          </a:ln>
          <a:effectLst/>
        </p:spPr>
        <p:txBody>
          <a:bodyPr vert="horz" lIns="121920" tIns="121920" rIns="121920" bIns="121920" rtlCol="0" anchor="ctr"/>
          <a:lstStyle/>
          <a:p>
            <a:pPr algn="ctr" defTabSz="1219170">
              <a:lnSpc>
                <a:spcPts val="2293"/>
              </a:lnSpc>
              <a:buClr>
                <a:srgbClr val="FFFFFF"/>
              </a:buClr>
            </a:pPr>
            <a:endParaRPr lang="en-GB" sz="1600" kern="0" dirty="0">
              <a:solidFill>
                <a:schemeClr val="accent3"/>
              </a:solidFill>
              <a:latin typeface="Calibri"/>
              <a:cs typeface="Arial Unicode MS" pitchFamily="34" charset="-128"/>
            </a:endParaRPr>
          </a:p>
        </p:txBody>
      </p:sp>
      <p:sp>
        <p:nvSpPr>
          <p:cNvPr id="5" name="TextBox 4"/>
          <p:cNvSpPr txBox="1"/>
          <p:nvPr/>
        </p:nvSpPr>
        <p:spPr>
          <a:xfrm>
            <a:off x="1233054" y="2473036"/>
            <a:ext cx="9767455" cy="2140528"/>
          </a:xfrm>
          <a:prstGeom prst="rect">
            <a:avLst/>
          </a:prstGeom>
          <a:solidFill>
            <a:schemeClr val="bg1">
              <a:alpha val="78000"/>
            </a:schemeClr>
          </a:solidFill>
        </p:spPr>
        <p:txBody>
          <a:bodyPr wrap="square" tIns="121920" bIns="121920" rtlCol="0" anchor="t" anchorCtr="0">
            <a:noAutofit/>
          </a:bodyPr>
          <a:lstStyle/>
          <a:p>
            <a:pPr defTabSz="1219170"/>
            <a:r>
              <a:rPr lang="en-GB" sz="2400" kern="0" dirty="0">
                <a:solidFill>
                  <a:sysClr val="windowText" lastClr="000000"/>
                </a:solidFill>
              </a:rPr>
              <a:t>“In cases where listings are on a 3rd party website, the content must link through to the original listing page on Zoopla and it is the 3rd party's responsibility to implement the “</a:t>
            </a:r>
            <a:r>
              <a:rPr lang="en-GB" sz="2400" kern="0" dirty="0" err="1">
                <a:solidFill>
                  <a:sysClr val="windowText" lastClr="000000"/>
                </a:solidFill>
              </a:rPr>
              <a:t>nofollow</a:t>
            </a:r>
            <a:r>
              <a:rPr lang="en-GB" sz="2400" kern="0" dirty="0">
                <a:solidFill>
                  <a:sysClr val="windowText" lastClr="000000"/>
                </a:solidFill>
              </a:rPr>
              <a:t>” HTML attribute to content and on these links.”</a:t>
            </a:r>
          </a:p>
          <a:p>
            <a:pPr defTabSz="1219170"/>
            <a:endParaRPr lang="en-GB" sz="1600" kern="0" dirty="0">
              <a:solidFill>
                <a:sysClr val="windowText" lastClr="000000"/>
              </a:solidFill>
            </a:endParaRPr>
          </a:p>
          <a:p>
            <a:pPr defTabSz="1219170"/>
            <a:r>
              <a:rPr lang="en-GB" sz="1600" kern="0" dirty="0">
                <a:solidFill>
                  <a:sysClr val="windowText" lastClr="000000"/>
                </a:solidFill>
              </a:rPr>
              <a:t>http://developer.zoopla.com/API_terms_of_use</a:t>
            </a:r>
          </a:p>
        </p:txBody>
      </p:sp>
    </p:spTree>
    <p:extLst>
      <p:ext uri="{BB962C8B-B14F-4D97-AF65-F5344CB8AC3E}">
        <p14:creationId xmlns:p14="http://schemas.microsoft.com/office/powerpoint/2010/main" val="127475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Zoopla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sp>
        <p:nvSpPr>
          <p:cNvPr id="10" name="Rectangle 9"/>
          <p:cNvSpPr/>
          <p:nvPr/>
        </p:nvSpPr>
        <p:spPr>
          <a:xfrm>
            <a:off x="3787557" y="2092675"/>
            <a:ext cx="905153" cy="369303"/>
          </a:xfrm>
          <a:prstGeom prst="rect">
            <a:avLst/>
          </a:prstGeom>
          <a:solidFill>
            <a:srgbClr val="5B166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property listings</a:t>
            </a:r>
          </a:p>
        </p:txBody>
      </p:sp>
      <p:sp>
        <p:nvSpPr>
          <p:cNvPr id="11" name="Rectangle 10"/>
          <p:cNvSpPr/>
          <p:nvPr/>
        </p:nvSpPr>
        <p:spPr>
          <a:xfrm>
            <a:off x="6429157" y="2092675"/>
            <a:ext cx="905153" cy="369303"/>
          </a:xfrm>
          <a:prstGeom prst="rect">
            <a:avLst/>
          </a:prstGeom>
          <a:solidFill>
            <a:srgbClr val="5B166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buyers</a:t>
            </a:r>
          </a:p>
        </p:txBody>
      </p:sp>
      <p:sp>
        <p:nvSpPr>
          <p:cNvPr id="16" name="Rectangle 15"/>
          <p:cNvSpPr/>
          <p:nvPr/>
        </p:nvSpPr>
        <p:spPr>
          <a:xfrm>
            <a:off x="5089132" y="3437075"/>
            <a:ext cx="905153" cy="369303"/>
          </a:xfrm>
          <a:prstGeom prst="rect">
            <a:avLst/>
          </a:prstGeom>
          <a:solidFill>
            <a:srgbClr val="5B166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website</a:t>
            </a:r>
          </a:p>
        </p:txBody>
      </p:sp>
      <p:sp>
        <p:nvSpPr>
          <p:cNvPr id="22" name="Rectangle 21"/>
          <p:cNvSpPr/>
          <p:nvPr/>
        </p:nvSpPr>
        <p:spPr>
          <a:xfrm>
            <a:off x="4343434" y="4994047"/>
            <a:ext cx="905153" cy="369303"/>
          </a:xfrm>
          <a:prstGeom prst="rect">
            <a:avLst/>
          </a:prstGeom>
          <a:solidFill>
            <a:srgbClr val="5B166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users</a:t>
            </a:r>
          </a:p>
        </p:txBody>
      </p:sp>
      <p:pic>
        <p:nvPicPr>
          <p:cNvPr id="21" name="Picture 4"/>
          <p:cNvPicPr>
            <a:picLocks noChangeAspect="1" noChangeArrowheads="1"/>
          </p:cNvPicPr>
          <p:nvPr/>
        </p:nvPicPr>
        <p:blipFill rotWithShape="1">
          <a:blip r:embed="rId3" cstate="print"/>
          <a:srcRect r="79581" b="89968"/>
          <a:stretch/>
        </p:blipFill>
        <p:spPr bwMode="auto">
          <a:xfrm>
            <a:off x="10093688" y="1202325"/>
            <a:ext cx="1338732" cy="516011"/>
          </a:xfrm>
          <a:prstGeom prst="rect">
            <a:avLst/>
          </a:prstGeom>
          <a:ln>
            <a:noFill/>
          </a:ln>
          <a:effectLst/>
        </p:spPr>
      </p:pic>
      <p:sp>
        <p:nvSpPr>
          <p:cNvPr id="23" name="Rectangle 22"/>
          <p:cNvSpPr/>
          <p:nvPr/>
        </p:nvSpPr>
        <p:spPr>
          <a:xfrm>
            <a:off x="3787556" y="2544052"/>
            <a:ext cx="905153" cy="369303"/>
          </a:xfrm>
          <a:prstGeom prst="rect">
            <a:avLst/>
          </a:prstGeom>
          <a:solidFill>
            <a:schemeClr val="bg1"/>
          </a:solidFill>
          <a:ln w="38100" cap="flat" cmpd="sng" algn="ctr">
            <a:solidFill>
              <a:srgbClr val="5B166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5B1660"/>
                </a:solidFill>
                <a:latin typeface="Calibri"/>
                <a:cs typeface="Arial Unicode MS" pitchFamily="34" charset="-128"/>
              </a:rPr>
              <a:t>interested buyers</a:t>
            </a:r>
          </a:p>
        </p:txBody>
      </p:sp>
      <p:sp>
        <p:nvSpPr>
          <p:cNvPr id="24" name="Rectangle 23"/>
          <p:cNvSpPr/>
          <p:nvPr/>
        </p:nvSpPr>
        <p:spPr>
          <a:xfrm>
            <a:off x="6429156" y="2544051"/>
            <a:ext cx="905153" cy="369303"/>
          </a:xfrm>
          <a:prstGeom prst="rect">
            <a:avLst/>
          </a:prstGeom>
          <a:solidFill>
            <a:schemeClr val="bg1"/>
          </a:solidFill>
          <a:ln w="38100" cap="flat" cmpd="sng" algn="ctr">
            <a:solidFill>
              <a:srgbClr val="5B166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5B1660"/>
                </a:solidFill>
                <a:latin typeface="Calibri"/>
                <a:cs typeface="Arial Unicode MS" pitchFamily="34" charset="-128"/>
              </a:rPr>
              <a:t>estate agents</a:t>
            </a:r>
          </a:p>
        </p:txBody>
      </p:sp>
      <p:sp>
        <p:nvSpPr>
          <p:cNvPr id="25" name="Rectangle 24"/>
          <p:cNvSpPr/>
          <p:nvPr/>
        </p:nvSpPr>
        <p:spPr>
          <a:xfrm>
            <a:off x="5375993" y="4994047"/>
            <a:ext cx="905153" cy="369303"/>
          </a:xfrm>
          <a:prstGeom prst="rect">
            <a:avLst/>
          </a:prstGeom>
          <a:solidFill>
            <a:schemeClr val="bg1"/>
          </a:solidFill>
          <a:ln w="38100" cap="flat" cmpd="sng" algn="ctr">
            <a:solidFill>
              <a:srgbClr val="5B1660"/>
            </a:solidFill>
            <a:prstDash val="solid"/>
          </a:ln>
          <a:effectLst/>
        </p:spPr>
        <p:txBody>
          <a:bodyPr vert="horz" lIns="121920" tIns="121920" rIns="121920" bIns="121920" rtlCol="0" anchor="ctr"/>
          <a:lstStyle/>
          <a:p>
            <a:pPr algn="ctr" defTabSz="1219170">
              <a:buClr>
                <a:srgbClr val="FFFFFF"/>
              </a:buClr>
            </a:pPr>
            <a:r>
              <a:rPr lang="en-GB" sz="1000" kern="0" dirty="0">
                <a:solidFill>
                  <a:srgbClr val="5B1660"/>
                </a:solidFill>
                <a:latin typeface="Calibri"/>
                <a:cs typeface="Arial Unicode MS" pitchFamily="34" charset="-128"/>
              </a:rPr>
              <a:t>subscription</a:t>
            </a:r>
          </a:p>
        </p:txBody>
      </p:sp>
      <p:sp>
        <p:nvSpPr>
          <p:cNvPr id="26" name="Rectangle 25"/>
          <p:cNvSpPr/>
          <p:nvPr/>
        </p:nvSpPr>
        <p:spPr>
          <a:xfrm>
            <a:off x="5108356" y="2598159"/>
            <a:ext cx="905153" cy="369303"/>
          </a:xfrm>
          <a:prstGeom prst="rect">
            <a:avLst/>
          </a:prstGeom>
          <a:solidFill>
            <a:srgbClr val="5B166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3</a:t>
            </a:r>
            <a:r>
              <a:rPr lang="en-GB" sz="1067" kern="0" baseline="30000" dirty="0">
                <a:solidFill>
                  <a:schemeClr val="bg1"/>
                </a:solidFill>
                <a:latin typeface="Calibri"/>
                <a:cs typeface="Arial Unicode MS" pitchFamily="34" charset="-128"/>
              </a:rPr>
              <a:t>rd</a:t>
            </a:r>
            <a:r>
              <a:rPr lang="en-GB" sz="1067" kern="0" dirty="0">
                <a:solidFill>
                  <a:schemeClr val="bg1"/>
                </a:solidFill>
                <a:latin typeface="Calibri"/>
                <a:cs typeface="Arial Unicode MS" pitchFamily="34" charset="-128"/>
              </a:rPr>
              <a:t> Party Apps</a:t>
            </a:r>
          </a:p>
        </p:txBody>
      </p:sp>
      <p:sp>
        <p:nvSpPr>
          <p:cNvPr id="27" name="Rectangle 26"/>
          <p:cNvSpPr/>
          <p:nvPr/>
        </p:nvSpPr>
        <p:spPr>
          <a:xfrm>
            <a:off x="5108356" y="2113468"/>
            <a:ext cx="905153" cy="369303"/>
          </a:xfrm>
          <a:prstGeom prst="rect">
            <a:avLst/>
          </a:prstGeom>
          <a:solidFill>
            <a:srgbClr val="5B166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self-service</a:t>
            </a:r>
          </a:p>
        </p:txBody>
      </p:sp>
    </p:spTree>
    <p:extLst>
      <p:ext uri="{BB962C8B-B14F-4D97-AF65-F5344CB8AC3E}">
        <p14:creationId xmlns:p14="http://schemas.microsoft.com/office/powerpoint/2010/main" val="276042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83432" y="548680"/>
            <a:ext cx="9865096" cy="5760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kern="0">
              <a:solidFill>
                <a:sysClr val="windowText" lastClr="000000"/>
              </a:solidFill>
            </a:endParaRPr>
          </a:p>
        </p:txBody>
      </p:sp>
      <p:sp>
        <p:nvSpPr>
          <p:cNvPr id="4" name="TextBox 3"/>
          <p:cNvSpPr txBox="1"/>
          <p:nvPr/>
        </p:nvSpPr>
        <p:spPr>
          <a:xfrm>
            <a:off x="2095195" y="1717065"/>
            <a:ext cx="7845417" cy="2369880"/>
          </a:xfrm>
          <a:prstGeom prst="rect">
            <a:avLst/>
          </a:prstGeom>
          <a:noFill/>
        </p:spPr>
        <p:txBody>
          <a:bodyPr wrap="none" rtlCol="0">
            <a:spAutoFit/>
          </a:bodyPr>
          <a:lstStyle/>
          <a:p>
            <a:pPr defTabSz="914377"/>
            <a:r>
              <a:rPr lang="en-US" sz="6600" kern="0" dirty="0">
                <a:solidFill>
                  <a:schemeClr val="accent6">
                    <a:lumMod val="50000"/>
                  </a:schemeClr>
                </a:solidFill>
                <a:latin typeface="Georgia"/>
                <a:cs typeface="Georgia"/>
              </a:rPr>
              <a:t>API</a:t>
            </a:r>
            <a:endParaRPr lang="en-US" sz="3600" kern="0" dirty="0">
              <a:solidFill>
                <a:schemeClr val="accent6">
                  <a:lumMod val="50000"/>
                </a:schemeClr>
              </a:solidFill>
              <a:latin typeface="Georgia"/>
              <a:cs typeface="Georgia"/>
            </a:endParaRPr>
          </a:p>
          <a:p>
            <a:pPr defTabSz="914377"/>
            <a:endParaRPr lang="en-US" sz="1000" kern="0" dirty="0">
              <a:solidFill>
                <a:sysClr val="windowText" lastClr="000000"/>
              </a:solidFill>
              <a:latin typeface="Georgia"/>
              <a:cs typeface="Georgia"/>
            </a:endParaRPr>
          </a:p>
          <a:p>
            <a:pPr defTabSz="914377"/>
            <a:r>
              <a:rPr lang="en-US" sz="3600" kern="0" dirty="0">
                <a:solidFill>
                  <a:sysClr val="windowText" lastClr="000000"/>
                </a:solidFill>
                <a:latin typeface="Georgia"/>
                <a:cs typeface="Georgia"/>
              </a:rPr>
              <a:t>abbreviation</a:t>
            </a:r>
          </a:p>
          <a:p>
            <a:pPr defTabSz="914377"/>
            <a:r>
              <a:rPr lang="en-US" sz="3600" kern="0" dirty="0">
                <a:solidFill>
                  <a:sysClr val="windowText" lastClr="000000"/>
                </a:solidFill>
                <a:latin typeface="Georgia"/>
                <a:cs typeface="Georgia"/>
              </a:rPr>
              <a:t>1.  application programming interface</a:t>
            </a:r>
          </a:p>
        </p:txBody>
      </p:sp>
    </p:spTree>
    <p:extLst>
      <p:ext uri="{BB962C8B-B14F-4D97-AF65-F5344CB8AC3E}">
        <p14:creationId xmlns:p14="http://schemas.microsoft.com/office/powerpoint/2010/main" val="3446297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Growth Case Study</a:t>
            </a:r>
          </a:p>
        </p:txBody>
      </p:sp>
      <p:pic>
        <p:nvPicPr>
          <p:cNvPr id="2050" name="Picture 2" descr="https://upload.wikimedia.org/wikipedia/commons/thumb/c/c8/Orange_logo.svg/2000px-Orange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546" y="1152546"/>
            <a:ext cx="4552909" cy="455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0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orange: Authentication API</a:t>
            </a:r>
          </a:p>
        </p:txBody>
      </p:sp>
      <p:pic>
        <p:nvPicPr>
          <p:cNvPr id="3" name="Picture 2"/>
          <p:cNvPicPr>
            <a:picLocks noChangeAspect="1"/>
          </p:cNvPicPr>
          <p:nvPr/>
        </p:nvPicPr>
        <p:blipFill>
          <a:blip r:embed="rId2"/>
          <a:stretch>
            <a:fillRect/>
          </a:stretch>
        </p:blipFill>
        <p:spPr>
          <a:xfrm>
            <a:off x="1946564" y="852055"/>
            <a:ext cx="8636304" cy="6580800"/>
          </a:xfrm>
          <a:prstGeom prst="rect">
            <a:avLst/>
          </a:prstGeom>
        </p:spPr>
      </p:pic>
    </p:spTree>
    <p:extLst>
      <p:ext uri="{BB962C8B-B14F-4D97-AF65-F5344CB8AC3E}">
        <p14:creationId xmlns:p14="http://schemas.microsoft.com/office/powerpoint/2010/main" val="50273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orange: Authentication API</a:t>
            </a:r>
          </a:p>
        </p:txBody>
      </p:sp>
      <p:pic>
        <p:nvPicPr>
          <p:cNvPr id="4" name="Picture 3"/>
          <p:cNvPicPr>
            <a:picLocks noChangeAspect="1"/>
          </p:cNvPicPr>
          <p:nvPr/>
        </p:nvPicPr>
        <p:blipFill>
          <a:blip r:embed="rId2"/>
          <a:stretch>
            <a:fillRect/>
          </a:stretch>
        </p:blipFill>
        <p:spPr>
          <a:xfrm>
            <a:off x="599870" y="1963302"/>
            <a:ext cx="11180689" cy="1361788"/>
          </a:xfrm>
          <a:prstGeom prst="rect">
            <a:avLst/>
          </a:prstGeom>
        </p:spPr>
      </p:pic>
    </p:spTree>
    <p:extLst>
      <p:ext uri="{BB962C8B-B14F-4D97-AF65-F5344CB8AC3E}">
        <p14:creationId xmlns:p14="http://schemas.microsoft.com/office/powerpoint/2010/main" val="401998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An Orange Authentication API Business Model</a:t>
            </a:r>
          </a:p>
        </p:txBody>
      </p:sp>
      <p:pic>
        <p:nvPicPr>
          <p:cNvPr id="7" name="Picture 6"/>
          <p:cNvPicPr>
            <a:picLocks noChangeAspect="1"/>
          </p:cNvPicPr>
          <p:nvPr/>
        </p:nvPicPr>
        <p:blipFill>
          <a:blip r:embed="rId3"/>
          <a:stretch>
            <a:fillRect/>
          </a:stretch>
        </p:blipFill>
        <p:spPr>
          <a:xfrm>
            <a:off x="599869" y="1092727"/>
            <a:ext cx="7280528" cy="5173379"/>
          </a:xfrm>
          <a:prstGeom prst="rect">
            <a:avLst/>
          </a:prstGeom>
        </p:spPr>
      </p:pic>
      <p:sp>
        <p:nvSpPr>
          <p:cNvPr id="8" name="Rectangle 7"/>
          <p:cNvSpPr/>
          <p:nvPr/>
        </p:nvSpPr>
        <p:spPr>
          <a:xfrm>
            <a:off x="4381564" y="4975030"/>
            <a:ext cx="1063273" cy="369303"/>
          </a:xfrm>
          <a:prstGeom prst="rect">
            <a:avLst/>
          </a:prstGeom>
          <a:solidFill>
            <a:srgbClr val="FF66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paid subscriptions</a:t>
            </a:r>
          </a:p>
        </p:txBody>
      </p:sp>
      <p:pic>
        <p:nvPicPr>
          <p:cNvPr id="10" name="Picture 2" descr="https://upload.wikimedia.org/wikipedia/commons/thumb/c/c8/Orange_logo.svg/2000px-Orange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5655" y="1092727"/>
            <a:ext cx="967015" cy="9670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372000" y="2059742"/>
            <a:ext cx="905153" cy="369303"/>
          </a:xfrm>
          <a:prstGeom prst="rect">
            <a:avLst/>
          </a:prstGeom>
          <a:solidFill>
            <a:srgbClr val="FF66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orange</a:t>
            </a:r>
          </a:p>
          <a:p>
            <a:pPr algn="ctr" defTabSz="1219170">
              <a:buClr>
                <a:srgbClr val="FFFFFF"/>
              </a:buClr>
            </a:pPr>
            <a:r>
              <a:rPr lang="en-GB" sz="1067" kern="0" dirty="0">
                <a:solidFill>
                  <a:schemeClr val="bg1"/>
                </a:solidFill>
                <a:latin typeface="Calibri"/>
                <a:cs typeface="Arial Unicode MS" pitchFamily="34" charset="-128"/>
              </a:rPr>
              <a:t>customers</a:t>
            </a:r>
          </a:p>
        </p:txBody>
      </p:sp>
      <p:sp>
        <p:nvSpPr>
          <p:cNvPr id="12" name="Rectangle 11"/>
          <p:cNvSpPr/>
          <p:nvPr/>
        </p:nvSpPr>
        <p:spPr>
          <a:xfrm>
            <a:off x="3745997" y="2052813"/>
            <a:ext cx="992263" cy="420224"/>
          </a:xfrm>
          <a:prstGeom prst="rect">
            <a:avLst/>
          </a:prstGeom>
          <a:solidFill>
            <a:srgbClr val="FF66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convenience</a:t>
            </a:r>
          </a:p>
        </p:txBody>
      </p:sp>
      <p:sp>
        <p:nvSpPr>
          <p:cNvPr id="13" name="Rectangle 12"/>
          <p:cNvSpPr/>
          <p:nvPr/>
        </p:nvSpPr>
        <p:spPr>
          <a:xfrm>
            <a:off x="5094007" y="3513921"/>
            <a:ext cx="992263" cy="420224"/>
          </a:xfrm>
          <a:prstGeom prst="rect">
            <a:avLst/>
          </a:prstGeom>
          <a:solidFill>
            <a:srgbClr val="FF66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3</a:t>
            </a:r>
            <a:r>
              <a:rPr lang="en-GB" sz="1067" kern="0" baseline="30000" dirty="0">
                <a:solidFill>
                  <a:schemeClr val="bg1"/>
                </a:solidFill>
                <a:latin typeface="Calibri"/>
                <a:cs typeface="Arial Unicode MS" pitchFamily="34" charset="-128"/>
              </a:rPr>
              <a:t>rd</a:t>
            </a:r>
            <a:r>
              <a:rPr lang="en-GB" sz="1067" kern="0" dirty="0">
                <a:solidFill>
                  <a:schemeClr val="bg1"/>
                </a:solidFill>
                <a:latin typeface="Calibri"/>
                <a:cs typeface="Arial Unicode MS" pitchFamily="34" charset="-128"/>
              </a:rPr>
              <a:t> party form / app</a:t>
            </a:r>
          </a:p>
        </p:txBody>
      </p:sp>
      <p:sp>
        <p:nvSpPr>
          <p:cNvPr id="14" name="Rectangle 13"/>
          <p:cNvSpPr/>
          <p:nvPr/>
        </p:nvSpPr>
        <p:spPr>
          <a:xfrm>
            <a:off x="3744002" y="2613655"/>
            <a:ext cx="992263" cy="420224"/>
          </a:xfrm>
          <a:prstGeom prst="rect">
            <a:avLst/>
          </a:prstGeom>
          <a:solidFill>
            <a:srgbClr val="FF660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safety</a:t>
            </a:r>
          </a:p>
        </p:txBody>
      </p:sp>
    </p:spTree>
    <p:extLst>
      <p:ext uri="{BB962C8B-B14F-4D97-AF65-F5344CB8AC3E}">
        <p14:creationId xmlns:p14="http://schemas.microsoft.com/office/powerpoint/2010/main" val="194067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Growth Case Study</a:t>
            </a:r>
          </a:p>
        </p:txBody>
      </p:sp>
      <p:pic>
        <p:nvPicPr>
          <p:cNvPr id="5" name="Picture 4" descr="Screen Shot 2014-08-21 at 10.31.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0" y="3098801"/>
            <a:ext cx="3276600" cy="647700"/>
          </a:xfrm>
          <a:prstGeom prst="rect">
            <a:avLst/>
          </a:prstGeom>
        </p:spPr>
      </p:pic>
      <p:sp>
        <p:nvSpPr>
          <p:cNvPr id="4" name="Content Placeholder 3"/>
          <p:cNvSpPr>
            <a:spLocks noGrp="1"/>
          </p:cNvSpPr>
          <p:nvPr>
            <p:ph sz="half" idx="1"/>
          </p:nvPr>
        </p:nvSpPr>
        <p:spPr/>
        <p:txBody>
          <a:bodyPr/>
          <a:lstStyle/>
          <a:p>
            <a:endParaRPr lang="en-GB"/>
          </a:p>
        </p:txBody>
      </p:sp>
    </p:spTree>
    <p:extLst>
      <p:ext uri="{BB962C8B-B14F-4D97-AF65-F5344CB8AC3E}">
        <p14:creationId xmlns:p14="http://schemas.microsoft.com/office/powerpoint/2010/main" val="139572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Uber: A product for riders and drivers</a:t>
            </a:r>
          </a:p>
        </p:txBody>
      </p:sp>
      <p:pic>
        <p:nvPicPr>
          <p:cNvPr id="5" name="Picture 4"/>
          <p:cNvPicPr>
            <a:picLocks noChangeAspect="1"/>
          </p:cNvPicPr>
          <p:nvPr/>
        </p:nvPicPr>
        <p:blipFill>
          <a:blip r:embed="rId2"/>
          <a:stretch>
            <a:fillRect/>
          </a:stretch>
        </p:blipFill>
        <p:spPr>
          <a:xfrm>
            <a:off x="2639617" y="1700808"/>
            <a:ext cx="7120755" cy="6641976"/>
          </a:xfrm>
          <a:prstGeom prst="rect">
            <a:avLst/>
          </a:prstGeom>
        </p:spPr>
      </p:pic>
    </p:spTree>
    <p:extLst>
      <p:ext uri="{BB962C8B-B14F-4D97-AF65-F5344CB8AC3E}">
        <p14:creationId xmlns:p14="http://schemas.microsoft.com/office/powerpoint/2010/main" val="422653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Uber Native Experiences</a:t>
            </a:r>
          </a:p>
        </p:txBody>
      </p:sp>
      <p:sp>
        <p:nvSpPr>
          <p:cNvPr id="2" name="Content Placeholder 1"/>
          <p:cNvSpPr>
            <a:spLocks noGrp="1"/>
          </p:cNvSpPr>
          <p:nvPr>
            <p:ph sz="half" idx="1"/>
          </p:nvPr>
        </p:nvSpPr>
        <p:spPr/>
        <p:txBody>
          <a:bodyPr/>
          <a:lstStyle/>
          <a:p>
            <a:r>
              <a:rPr lang="en-US" dirty="0"/>
              <a:t>Mobile App and convenience focus</a:t>
            </a:r>
          </a:p>
          <a:p>
            <a:r>
              <a:rPr lang="en-US" dirty="0"/>
              <a:t>“Just push a button”</a:t>
            </a:r>
          </a:p>
        </p:txBody>
      </p:sp>
      <p:pic>
        <p:nvPicPr>
          <p:cNvPr id="4" name="Picture 3"/>
          <p:cNvPicPr>
            <a:picLocks noChangeAspect="1"/>
          </p:cNvPicPr>
          <p:nvPr/>
        </p:nvPicPr>
        <p:blipFill>
          <a:blip r:embed="rId2"/>
          <a:stretch>
            <a:fillRect/>
          </a:stretch>
        </p:blipFill>
        <p:spPr>
          <a:xfrm>
            <a:off x="6384032" y="2730107"/>
            <a:ext cx="1728192" cy="2896687"/>
          </a:xfrm>
          <a:prstGeom prst="rect">
            <a:avLst/>
          </a:prstGeom>
        </p:spPr>
      </p:pic>
      <p:pic>
        <p:nvPicPr>
          <p:cNvPr id="6" name="Picture 5" descr="Screen Shot 2014-08-21 at 10.34.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802" y="2830339"/>
            <a:ext cx="1638351" cy="2708051"/>
          </a:xfrm>
          <a:prstGeom prst="rect">
            <a:avLst/>
          </a:prstGeom>
        </p:spPr>
      </p:pic>
      <p:pic>
        <p:nvPicPr>
          <p:cNvPr id="9" name="Picture 8"/>
          <p:cNvPicPr>
            <a:picLocks noChangeAspect="1"/>
          </p:cNvPicPr>
          <p:nvPr/>
        </p:nvPicPr>
        <p:blipFill>
          <a:blip r:embed="rId4"/>
          <a:stretch>
            <a:fillRect/>
          </a:stretch>
        </p:blipFill>
        <p:spPr>
          <a:xfrm>
            <a:off x="4079777" y="5854674"/>
            <a:ext cx="4152900" cy="876300"/>
          </a:xfrm>
          <a:prstGeom prst="rect">
            <a:avLst/>
          </a:prstGeom>
        </p:spPr>
      </p:pic>
    </p:spTree>
    <p:extLst>
      <p:ext uri="{BB962C8B-B14F-4D97-AF65-F5344CB8AC3E}">
        <p14:creationId xmlns:p14="http://schemas.microsoft.com/office/powerpoint/2010/main" val="7559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Driving growth with partnerships</a:t>
            </a:r>
          </a:p>
        </p:txBody>
      </p:sp>
      <p:sp>
        <p:nvSpPr>
          <p:cNvPr id="2" name="Content Placeholder 1"/>
          <p:cNvSpPr>
            <a:spLocks noGrp="1"/>
          </p:cNvSpPr>
          <p:nvPr>
            <p:ph sz="half" idx="1"/>
          </p:nvPr>
        </p:nvSpPr>
        <p:spPr/>
        <p:txBody>
          <a:bodyPr/>
          <a:lstStyle/>
          <a:p>
            <a:r>
              <a:rPr lang="en-US" dirty="0"/>
              <a:t>API provides value for travel &amp; tourism app developers</a:t>
            </a:r>
          </a:p>
          <a:p>
            <a:r>
              <a:rPr lang="en-US" dirty="0"/>
              <a:t>API allows Uber to reach new pools of customers</a:t>
            </a:r>
          </a:p>
        </p:txBody>
      </p:sp>
      <p:pic>
        <p:nvPicPr>
          <p:cNvPr id="4" name="Picture 3"/>
          <p:cNvPicPr>
            <a:picLocks noChangeAspect="1"/>
          </p:cNvPicPr>
          <p:nvPr/>
        </p:nvPicPr>
        <p:blipFill>
          <a:blip r:embed="rId3"/>
          <a:stretch>
            <a:fillRect/>
          </a:stretch>
        </p:blipFill>
        <p:spPr>
          <a:xfrm>
            <a:off x="3575720" y="2781438"/>
            <a:ext cx="5328592" cy="4041492"/>
          </a:xfrm>
          <a:prstGeom prst="rect">
            <a:avLst/>
          </a:prstGeom>
        </p:spPr>
      </p:pic>
    </p:spTree>
    <p:extLst>
      <p:ext uri="{BB962C8B-B14F-4D97-AF65-F5344CB8AC3E}">
        <p14:creationId xmlns:p14="http://schemas.microsoft.com/office/powerpoint/2010/main" val="91362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Uber: Deep Linking</a:t>
            </a:r>
          </a:p>
        </p:txBody>
      </p:sp>
      <p:pic>
        <p:nvPicPr>
          <p:cNvPr id="5" name="Picture 4"/>
          <p:cNvPicPr>
            <a:picLocks noChangeAspect="1"/>
          </p:cNvPicPr>
          <p:nvPr/>
        </p:nvPicPr>
        <p:blipFill>
          <a:blip r:embed="rId2"/>
          <a:stretch>
            <a:fillRect/>
          </a:stretch>
        </p:blipFill>
        <p:spPr>
          <a:xfrm>
            <a:off x="2240692" y="1156175"/>
            <a:ext cx="7601465" cy="5341867"/>
          </a:xfrm>
          <a:prstGeom prst="rect">
            <a:avLst/>
          </a:prstGeom>
        </p:spPr>
      </p:pic>
    </p:spTree>
    <p:extLst>
      <p:ext uri="{BB962C8B-B14F-4D97-AF65-F5344CB8AC3E}">
        <p14:creationId xmlns:p14="http://schemas.microsoft.com/office/powerpoint/2010/main" val="1889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Uber API</a:t>
            </a:r>
          </a:p>
        </p:txBody>
      </p:sp>
      <p:pic>
        <p:nvPicPr>
          <p:cNvPr id="4" name="Picture 3"/>
          <p:cNvPicPr>
            <a:picLocks noChangeAspect="1"/>
          </p:cNvPicPr>
          <p:nvPr/>
        </p:nvPicPr>
        <p:blipFill>
          <a:blip r:embed="rId2"/>
          <a:stretch>
            <a:fillRect/>
          </a:stretch>
        </p:blipFill>
        <p:spPr>
          <a:xfrm>
            <a:off x="1419655" y="1038073"/>
            <a:ext cx="9144000" cy="6297467"/>
          </a:xfrm>
          <a:prstGeom prst="rect">
            <a:avLst/>
          </a:prstGeom>
        </p:spPr>
      </p:pic>
    </p:spTree>
    <p:extLst>
      <p:ext uri="{BB962C8B-B14F-4D97-AF65-F5344CB8AC3E}">
        <p14:creationId xmlns:p14="http://schemas.microsoft.com/office/powerpoint/2010/main" val="63697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777147951_e86d1e1b90_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018" y="-66708"/>
            <a:ext cx="10425964" cy="6924708"/>
          </a:xfrm>
          <a:prstGeom prst="rect">
            <a:avLst/>
          </a:prstGeom>
        </p:spPr>
      </p:pic>
    </p:spTree>
    <p:extLst>
      <p:ext uri="{BB962C8B-B14F-4D97-AF65-F5344CB8AC3E}">
        <p14:creationId xmlns:p14="http://schemas.microsoft.com/office/powerpoint/2010/main" val="663039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Uber API</a:t>
            </a:r>
          </a:p>
        </p:txBody>
      </p:sp>
      <p:pic>
        <p:nvPicPr>
          <p:cNvPr id="4" name="Picture 3"/>
          <p:cNvPicPr>
            <a:picLocks noChangeAspect="1"/>
          </p:cNvPicPr>
          <p:nvPr/>
        </p:nvPicPr>
        <p:blipFill>
          <a:blip r:embed="rId2"/>
          <a:stretch>
            <a:fillRect/>
          </a:stretch>
        </p:blipFill>
        <p:spPr>
          <a:xfrm>
            <a:off x="599870" y="1050000"/>
            <a:ext cx="9183871" cy="5808000"/>
          </a:xfrm>
          <a:prstGeom prst="rect">
            <a:avLst/>
          </a:prstGeom>
        </p:spPr>
      </p:pic>
    </p:spTree>
    <p:extLst>
      <p:ext uri="{BB962C8B-B14F-4D97-AF65-F5344CB8AC3E}">
        <p14:creationId xmlns:p14="http://schemas.microsoft.com/office/powerpoint/2010/main" val="41485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An Uber API Business Case</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4" name="Picture 3" descr="Screen Shot 2014-08-21 at 10.31.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783" y="1092727"/>
            <a:ext cx="1928887" cy="381292"/>
          </a:xfrm>
          <a:prstGeom prst="rect">
            <a:avLst/>
          </a:prstGeom>
        </p:spPr>
      </p:pic>
      <p:sp>
        <p:nvSpPr>
          <p:cNvPr id="5" name="Rectangle 4"/>
          <p:cNvSpPr/>
          <p:nvPr/>
        </p:nvSpPr>
        <p:spPr>
          <a:xfrm>
            <a:off x="3787557" y="2079821"/>
            <a:ext cx="905153" cy="369303"/>
          </a:xfrm>
          <a:prstGeom prst="rect">
            <a:avLst/>
          </a:prstGeom>
          <a:solidFill>
            <a:schemeClr val="bg1"/>
          </a:solidFill>
          <a:ln w="38100" cap="flat" cmpd="sng" algn="ctr">
            <a:solidFill>
              <a:schemeClr val="tx1"/>
            </a:solidFill>
            <a:prstDash val="solid"/>
          </a:ln>
          <a:effectLst/>
        </p:spPr>
        <p:txBody>
          <a:bodyPr vert="horz" lIns="121920" tIns="121920" rIns="121920" bIns="121920" rtlCol="0" anchor="ctr"/>
          <a:lstStyle/>
          <a:p>
            <a:pPr algn="ctr" defTabSz="1219170">
              <a:buClr>
                <a:srgbClr val="FFFFFF"/>
              </a:buClr>
            </a:pPr>
            <a:r>
              <a:rPr lang="en-GB" sz="1067" kern="0" dirty="0">
                <a:solidFill>
                  <a:sysClr val="windowText" lastClr="000000"/>
                </a:solidFill>
                <a:latin typeface="Calibri"/>
                <a:cs typeface="Arial Unicode MS" pitchFamily="34" charset="-128"/>
              </a:rPr>
              <a:t>riders</a:t>
            </a:r>
          </a:p>
        </p:txBody>
      </p:sp>
      <p:sp>
        <p:nvSpPr>
          <p:cNvPr id="8" name="Rectangle 7"/>
          <p:cNvSpPr/>
          <p:nvPr/>
        </p:nvSpPr>
        <p:spPr>
          <a:xfrm>
            <a:off x="4410206" y="4961905"/>
            <a:ext cx="964341" cy="418235"/>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ride transactions</a:t>
            </a:r>
          </a:p>
        </p:txBody>
      </p:sp>
      <p:sp>
        <p:nvSpPr>
          <p:cNvPr id="9" name="Rectangle 8"/>
          <p:cNvSpPr/>
          <p:nvPr/>
        </p:nvSpPr>
        <p:spPr>
          <a:xfrm>
            <a:off x="3788024" y="2580575"/>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cars</a:t>
            </a:r>
          </a:p>
        </p:txBody>
      </p:sp>
      <p:sp>
        <p:nvSpPr>
          <p:cNvPr id="10" name="Rectangle 9"/>
          <p:cNvSpPr/>
          <p:nvPr/>
        </p:nvSpPr>
        <p:spPr>
          <a:xfrm>
            <a:off x="6424030" y="2079819"/>
            <a:ext cx="905153" cy="369303"/>
          </a:xfrm>
          <a:prstGeom prst="rect">
            <a:avLst/>
          </a:prstGeom>
          <a:solidFill>
            <a:schemeClr val="bg1"/>
          </a:solidFill>
          <a:ln w="38100" cap="flat" cmpd="sng" algn="ctr">
            <a:solidFill>
              <a:schemeClr val="tx1"/>
            </a:solidFill>
            <a:prstDash val="solid"/>
          </a:ln>
          <a:effectLst/>
        </p:spPr>
        <p:txBody>
          <a:bodyPr vert="horz" lIns="121920" tIns="121920" rIns="121920" bIns="121920" rtlCol="0" anchor="ctr"/>
          <a:lstStyle/>
          <a:p>
            <a:pPr algn="ctr" defTabSz="1219170">
              <a:buClr>
                <a:srgbClr val="FFFFFF"/>
              </a:buClr>
            </a:pPr>
            <a:r>
              <a:rPr lang="en-GB" sz="1067" kern="0" dirty="0">
                <a:solidFill>
                  <a:sysClr val="windowText" lastClr="000000"/>
                </a:solidFill>
                <a:latin typeface="Calibri"/>
                <a:cs typeface="Arial Unicode MS" pitchFamily="34" charset="-128"/>
              </a:rPr>
              <a:t>drivers</a:t>
            </a:r>
          </a:p>
        </p:txBody>
      </p:sp>
      <p:sp>
        <p:nvSpPr>
          <p:cNvPr id="11" name="Rectangle 10"/>
          <p:cNvSpPr/>
          <p:nvPr/>
        </p:nvSpPr>
        <p:spPr>
          <a:xfrm>
            <a:off x="6424030" y="2592305"/>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passengers</a:t>
            </a:r>
          </a:p>
        </p:txBody>
      </p:sp>
      <p:sp>
        <p:nvSpPr>
          <p:cNvPr id="12" name="Rectangle 11"/>
          <p:cNvSpPr/>
          <p:nvPr/>
        </p:nvSpPr>
        <p:spPr>
          <a:xfrm>
            <a:off x="5181117" y="3494765"/>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err="1">
                <a:solidFill>
                  <a:schemeClr val="bg1"/>
                </a:solidFill>
                <a:latin typeface="Calibri"/>
                <a:cs typeface="Arial Unicode MS" pitchFamily="34" charset="-128"/>
              </a:rPr>
              <a:t>uber</a:t>
            </a:r>
            <a:r>
              <a:rPr lang="en-GB" sz="1067" kern="0" dirty="0">
                <a:solidFill>
                  <a:schemeClr val="bg1"/>
                </a:solidFill>
                <a:latin typeface="Calibri"/>
                <a:cs typeface="Arial Unicode MS" pitchFamily="34" charset="-128"/>
              </a:rPr>
              <a:t> app</a:t>
            </a:r>
          </a:p>
        </p:txBody>
      </p:sp>
      <p:sp>
        <p:nvSpPr>
          <p:cNvPr id="13" name="Rectangle 12"/>
          <p:cNvSpPr/>
          <p:nvPr/>
        </p:nvSpPr>
        <p:spPr>
          <a:xfrm>
            <a:off x="5181116" y="3995519"/>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err="1">
                <a:solidFill>
                  <a:schemeClr val="bg1"/>
                </a:solidFill>
                <a:latin typeface="Calibri"/>
                <a:cs typeface="Arial Unicode MS" pitchFamily="34" charset="-128"/>
              </a:rPr>
              <a:t>uber</a:t>
            </a:r>
            <a:r>
              <a:rPr lang="en-GB" sz="1067" kern="0" dirty="0">
                <a:solidFill>
                  <a:schemeClr val="bg1"/>
                </a:solidFill>
                <a:latin typeface="Calibri"/>
                <a:cs typeface="Arial Unicode MS" pitchFamily="34" charset="-128"/>
              </a:rPr>
              <a:t> button</a:t>
            </a:r>
          </a:p>
        </p:txBody>
      </p:sp>
    </p:spTree>
    <p:extLst>
      <p:ext uri="{BB962C8B-B14F-4D97-AF65-F5344CB8AC3E}">
        <p14:creationId xmlns:p14="http://schemas.microsoft.com/office/powerpoint/2010/main" val="178834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4691" y="2722418"/>
            <a:ext cx="12380768" cy="1231323"/>
          </a:xfrm>
          <a:prstGeom prst="rect">
            <a:avLst/>
          </a:prstGeom>
          <a:solidFill>
            <a:srgbClr val="D0D8D8">
              <a:alpha val="16078"/>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12" name="Rectangle 11"/>
          <p:cNvSpPr/>
          <p:nvPr/>
        </p:nvSpPr>
        <p:spPr>
          <a:xfrm>
            <a:off x="4753836" y="-316923"/>
            <a:ext cx="2015836" cy="7284028"/>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4" name="Oval 3"/>
          <p:cNvSpPr/>
          <p:nvPr/>
        </p:nvSpPr>
        <p:spPr>
          <a:xfrm>
            <a:off x="5049383" y="2642599"/>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11" name="TextBox 10"/>
          <p:cNvSpPr txBox="1"/>
          <p:nvPr/>
        </p:nvSpPr>
        <p:spPr>
          <a:xfrm>
            <a:off x="5148688" y="1870828"/>
            <a:ext cx="2114550" cy="358486"/>
          </a:xfrm>
          <a:prstGeom prst="rect">
            <a:avLst/>
          </a:prstGeom>
          <a:noFill/>
        </p:spPr>
        <p:txBody>
          <a:bodyPr wrap="square" tIns="91440" bIns="91440" rtlCol="0" anchor="t" anchorCtr="0">
            <a:noAutofit/>
          </a:bodyPr>
          <a:lstStyle/>
          <a:p>
            <a:r>
              <a:rPr lang="en-GB" sz="2400" dirty="0">
                <a:solidFill>
                  <a:schemeClr val="bg1"/>
                </a:solidFill>
                <a:latin typeface="Gadugi" panose="020B0502040204020203" pitchFamily="34" charset="0"/>
              </a:rPr>
              <a:t>REACH</a:t>
            </a:r>
          </a:p>
        </p:txBody>
      </p:sp>
      <p:pic>
        <p:nvPicPr>
          <p:cNvPr id="17" name="Picture 2" descr="C:\Layer7\Projects\API Workshops\graphics\pound_sign.png"/>
          <p:cNvPicPr>
            <a:picLocks noChangeAspect="1" noChangeArrowheads="1"/>
          </p:cNvPicPr>
          <p:nvPr/>
        </p:nvPicPr>
        <p:blipFill>
          <a:blip r:embed="rId2" cstate="print">
            <a:lum bright="70000" contrast="-70000"/>
          </a:blip>
          <a:srcRect/>
          <a:stretch>
            <a:fillRect/>
          </a:stretch>
        </p:blipFill>
        <p:spPr bwMode="auto">
          <a:xfrm>
            <a:off x="2716720" y="3003555"/>
            <a:ext cx="418827" cy="609600"/>
          </a:xfrm>
          <a:prstGeom prst="rect">
            <a:avLst/>
          </a:prstGeom>
          <a:noFill/>
          <a:effectLst/>
        </p:spPr>
      </p:pic>
      <p:pic>
        <p:nvPicPr>
          <p:cNvPr id="18" name="Picture 5" descr="C:\Layer7\Projects\API Workshops\graphics\bullhorn_icon.png"/>
          <p:cNvPicPr>
            <a:picLocks noChangeAspect="1" noChangeArrowheads="1"/>
          </p:cNvPicPr>
          <p:nvPr/>
        </p:nvPicPr>
        <p:blipFill>
          <a:blip r:embed="rId3" cstate="print">
            <a:lum bright="70000" contrast="-70000"/>
          </a:blip>
          <a:srcRect/>
          <a:stretch>
            <a:fillRect/>
          </a:stretch>
        </p:blipFill>
        <p:spPr bwMode="auto">
          <a:xfrm>
            <a:off x="3989610" y="3010892"/>
            <a:ext cx="658571" cy="602263"/>
          </a:xfrm>
          <a:prstGeom prst="rect">
            <a:avLst/>
          </a:prstGeom>
          <a:noFill/>
        </p:spPr>
      </p:pic>
      <p:pic>
        <p:nvPicPr>
          <p:cNvPr id="19" name="Picture 4" descr="C:\Layer7\Projects\API Workshops\graphics\connector_icon_mustattribute.png"/>
          <p:cNvPicPr>
            <a:picLocks noChangeAspect="1" noChangeArrowheads="1"/>
          </p:cNvPicPr>
          <p:nvPr/>
        </p:nvPicPr>
        <p:blipFill>
          <a:blip r:embed="rId4" cstate="print">
            <a:lum bright="70000" contrast="-70000"/>
          </a:blip>
          <a:srcRect/>
          <a:stretch>
            <a:fillRect/>
          </a:stretch>
        </p:blipFill>
        <p:spPr bwMode="auto">
          <a:xfrm>
            <a:off x="8258713" y="2969123"/>
            <a:ext cx="164907" cy="685800"/>
          </a:xfrm>
          <a:prstGeom prst="rect">
            <a:avLst/>
          </a:prstGeom>
          <a:noFill/>
        </p:spPr>
      </p:pic>
      <p:pic>
        <p:nvPicPr>
          <p:cNvPr id="20" name="Picture 2" descr="C:\Users\rmitra\AppData\Local\Microsoft\Windows\Temporary Internet Files\Content.IE5\XUTQYQSC\MC900229685[1].wmf"/>
          <p:cNvPicPr>
            <a:picLocks noChangeAspect="1" noChangeArrowheads="1"/>
          </p:cNvPicPr>
          <p:nvPr/>
        </p:nvPicPr>
        <p:blipFill>
          <a:blip r:embed="rId5" cstate="print">
            <a:lum bright="70000" contrast="-70000"/>
          </a:blip>
          <a:srcRect/>
          <a:stretch>
            <a:fillRect/>
          </a:stretch>
        </p:blipFill>
        <p:spPr bwMode="auto">
          <a:xfrm>
            <a:off x="9277683" y="2961960"/>
            <a:ext cx="719280" cy="700127"/>
          </a:xfrm>
          <a:prstGeom prst="rect">
            <a:avLst/>
          </a:prstGeom>
          <a:noFill/>
        </p:spPr>
      </p:pic>
      <p:pic>
        <p:nvPicPr>
          <p:cNvPr id="21" name="Picture 20" descr="noun_project_5370.png"/>
          <p:cNvPicPr>
            <a:picLocks noChangeAspect="1"/>
          </p:cNvPicPr>
          <p:nvPr/>
        </p:nvPicPr>
        <p:blipFill>
          <a:blip r:embed="rId6" cstate="print">
            <a:lum bright="70000" contrast="-70000"/>
          </a:blip>
          <a:stretch>
            <a:fillRect/>
          </a:stretch>
        </p:blipFill>
        <p:spPr>
          <a:xfrm>
            <a:off x="6984666" y="2982205"/>
            <a:ext cx="419984" cy="659636"/>
          </a:xfrm>
          <a:prstGeom prst="rect">
            <a:avLst/>
          </a:prstGeom>
        </p:spPr>
      </p:pic>
      <p:pic>
        <p:nvPicPr>
          <p:cNvPr id="22" name="Picture 3" descr="C:\Users\rmitra\AppData\Local\Microsoft\Windows\Temporary Internet Files\Content.IE5\W0Y75LAZ\MC900023482[1].wmf"/>
          <p:cNvPicPr>
            <a:picLocks noChangeAspect="1" noChangeArrowheads="1"/>
          </p:cNvPicPr>
          <p:nvPr/>
        </p:nvPicPr>
        <p:blipFill>
          <a:blip r:embed="rId7" cstate="print"/>
          <a:srcRect/>
          <a:stretch>
            <a:fillRect/>
          </a:stretch>
        </p:blipFill>
        <p:spPr bwMode="auto">
          <a:xfrm>
            <a:off x="5502244" y="2969123"/>
            <a:ext cx="628359" cy="685800"/>
          </a:xfrm>
          <a:prstGeom prst="rect">
            <a:avLst/>
          </a:prstGeom>
          <a:noFill/>
        </p:spPr>
      </p:pic>
    </p:spTree>
    <p:extLst>
      <p:ext uri="{BB962C8B-B14F-4D97-AF65-F5344CB8AC3E}">
        <p14:creationId xmlns:p14="http://schemas.microsoft.com/office/powerpoint/2010/main" val="281498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API Driver: </a:t>
            </a:r>
            <a:br>
              <a:rPr lang="en-GB" dirty="0"/>
            </a:br>
            <a:r>
              <a:rPr lang="en-GB" b="1" dirty="0"/>
              <a:t>REACH</a:t>
            </a:r>
          </a:p>
        </p:txBody>
      </p:sp>
      <p:sp>
        <p:nvSpPr>
          <p:cNvPr id="3" name="Content Placeholder 2"/>
          <p:cNvSpPr>
            <a:spLocks noGrp="1"/>
          </p:cNvSpPr>
          <p:nvPr>
            <p:ph sz="half" idx="1"/>
          </p:nvPr>
        </p:nvSpPr>
        <p:spPr/>
        <p:txBody>
          <a:bodyPr/>
          <a:lstStyle/>
          <a:p>
            <a:r>
              <a:rPr lang="en-GB" dirty="0"/>
              <a:t>Reach </a:t>
            </a:r>
            <a:r>
              <a:rPr lang="en-GB" i="1" dirty="0"/>
              <a:t>existing</a:t>
            </a:r>
            <a:r>
              <a:rPr lang="en-GB" dirty="0"/>
              <a:t> customers</a:t>
            </a:r>
          </a:p>
          <a:p>
            <a:r>
              <a:rPr lang="en-GB" dirty="0"/>
              <a:t>Build new user experiences</a:t>
            </a:r>
          </a:p>
          <a:p>
            <a:r>
              <a:rPr lang="en-GB" dirty="0"/>
              <a:t>Increase the contact surface for products (e.g. </a:t>
            </a:r>
            <a:r>
              <a:rPr lang="en-GB" dirty="0" err="1"/>
              <a:t>omnichannel</a:t>
            </a:r>
            <a:r>
              <a:rPr lang="en-GB" dirty="0"/>
              <a:t>)</a:t>
            </a:r>
          </a:p>
          <a:p>
            <a:endParaRPr lang="en-GB" dirty="0"/>
          </a:p>
          <a:p>
            <a:pPr marL="0" indent="0">
              <a:buNone/>
            </a:pPr>
            <a:r>
              <a:rPr lang="en-GB" dirty="0">
                <a:solidFill>
                  <a:schemeClr val="tx1">
                    <a:lumMod val="75000"/>
                    <a:lumOff val="25000"/>
                  </a:schemeClr>
                </a:solidFill>
                <a:latin typeface="Gadugi" panose="020B0502040204020203" pitchFamily="34" charset="0"/>
              </a:rPr>
              <a:t>“How can we provide great experiences to </a:t>
            </a:r>
            <a:r>
              <a:rPr lang="en-GB" u="sng" dirty="0">
                <a:solidFill>
                  <a:schemeClr val="tx1">
                    <a:lumMod val="75000"/>
                    <a:lumOff val="25000"/>
                  </a:schemeClr>
                </a:solidFill>
                <a:latin typeface="Gadugi" panose="020B0502040204020203" pitchFamily="34" charset="0"/>
              </a:rPr>
              <a:t>all</a:t>
            </a:r>
            <a:r>
              <a:rPr lang="en-GB" dirty="0">
                <a:solidFill>
                  <a:schemeClr val="tx1">
                    <a:lumMod val="75000"/>
                    <a:lumOff val="25000"/>
                  </a:schemeClr>
                </a:solidFill>
                <a:latin typeface="Gadugi" panose="020B0502040204020203" pitchFamily="34" charset="0"/>
              </a:rPr>
              <a:t> of our users?”</a:t>
            </a:r>
          </a:p>
          <a:p>
            <a:pPr marL="0" indent="0">
              <a:buNone/>
            </a:pPr>
            <a:endParaRPr lang="en-GB" dirty="0"/>
          </a:p>
        </p:txBody>
      </p:sp>
      <p:sp>
        <p:nvSpPr>
          <p:cNvPr id="4" name="Text Placeholder 3"/>
          <p:cNvSpPr>
            <a:spLocks noGrp="1"/>
          </p:cNvSpPr>
          <p:nvPr>
            <p:ph type="body" sz="quarter" idx="10"/>
          </p:nvPr>
        </p:nvSpPr>
        <p:spPr/>
        <p:txBody>
          <a:bodyPr>
            <a:normAutofit fontScale="92500" lnSpcReduction="10000"/>
          </a:bodyPr>
          <a:lstStyle/>
          <a:p>
            <a:r>
              <a:rPr lang="en-GB" dirty="0"/>
              <a:t>DEFINITION</a:t>
            </a:r>
          </a:p>
        </p:txBody>
      </p:sp>
    </p:spTree>
    <p:extLst>
      <p:ext uri="{BB962C8B-B14F-4D97-AF65-F5344CB8AC3E}">
        <p14:creationId xmlns:p14="http://schemas.microsoft.com/office/powerpoint/2010/main" val="219525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API Driver: </a:t>
            </a:r>
            <a:r>
              <a:rPr lang="en-GB" b="1" dirty="0"/>
              <a:t>REACH</a:t>
            </a:r>
          </a:p>
        </p:txBody>
      </p:sp>
      <p:sp>
        <p:nvSpPr>
          <p:cNvPr id="3" name="Content Placeholder 2"/>
          <p:cNvSpPr>
            <a:spLocks noGrp="1"/>
          </p:cNvSpPr>
          <p:nvPr>
            <p:ph sz="half" idx="1"/>
          </p:nvPr>
        </p:nvSpPr>
        <p:spPr>
          <a:xfrm>
            <a:off x="612679" y="1671851"/>
            <a:ext cx="10966643" cy="4756245"/>
          </a:xfrm>
        </p:spPr>
        <p:txBody>
          <a:bodyPr/>
          <a:lstStyle/>
          <a:p>
            <a:r>
              <a:rPr lang="en-GB" dirty="0"/>
              <a:t>A fragmented UX space requires a large investment in application development</a:t>
            </a:r>
          </a:p>
          <a:p>
            <a:r>
              <a:rPr lang="en-GB" dirty="0"/>
              <a:t>Public APIs can increase opportunities to reach customers</a:t>
            </a:r>
          </a:p>
          <a:p>
            <a:r>
              <a:rPr lang="en-GB" dirty="0"/>
              <a:t>API scope must be carefully defined to prevent degradation of a core businesses’ value</a:t>
            </a:r>
          </a:p>
          <a:p>
            <a:pPr marL="0" indent="0">
              <a:buNone/>
            </a:pPr>
            <a:endParaRPr lang="en-GB" dirty="0"/>
          </a:p>
        </p:txBody>
      </p:sp>
      <p:sp>
        <p:nvSpPr>
          <p:cNvPr id="4" name="Text Placeholder 3"/>
          <p:cNvSpPr>
            <a:spLocks noGrp="1"/>
          </p:cNvSpPr>
          <p:nvPr>
            <p:ph type="body" sz="quarter" idx="10"/>
          </p:nvPr>
        </p:nvSpPr>
        <p:spPr>
          <a:xfrm>
            <a:off x="609600" y="943007"/>
            <a:ext cx="10972800" cy="423283"/>
          </a:xfrm>
        </p:spPr>
        <p:txBody>
          <a:bodyPr>
            <a:normAutofit fontScale="92500" lnSpcReduction="10000"/>
          </a:bodyPr>
          <a:lstStyle/>
          <a:p>
            <a:r>
              <a:rPr lang="en-GB" dirty="0"/>
              <a:t>IN BRIEF</a:t>
            </a:r>
          </a:p>
        </p:txBody>
      </p:sp>
    </p:spTree>
    <p:extLst>
      <p:ext uri="{BB962C8B-B14F-4D97-AF65-F5344CB8AC3E}">
        <p14:creationId xmlns:p14="http://schemas.microsoft.com/office/powerpoint/2010/main" val="37799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Reactive interfaces</a:t>
            </a:r>
          </a:p>
        </p:txBody>
      </p:sp>
      <p:sp>
        <p:nvSpPr>
          <p:cNvPr id="2" name="Content Placeholder 1"/>
          <p:cNvSpPr>
            <a:spLocks noGrp="1"/>
          </p:cNvSpPr>
          <p:nvPr>
            <p:ph sz="half" idx="1"/>
          </p:nvPr>
        </p:nvSpPr>
        <p:spPr/>
        <p:txBody>
          <a:bodyPr/>
          <a:lstStyle/>
          <a:p>
            <a:pPr marL="0" indent="0">
              <a:buNone/>
            </a:pPr>
            <a:r>
              <a:rPr lang="en-US" dirty="0"/>
              <a:t>There is </a:t>
            </a:r>
            <a:r>
              <a:rPr lang="en-US" sz="2800" dirty="0"/>
              <a:t>no universal platform </a:t>
            </a:r>
          </a:p>
          <a:p>
            <a:pPr marL="0" indent="0">
              <a:buNone/>
            </a:pPr>
            <a:r>
              <a:rPr lang="en-US" dirty="0"/>
              <a:t>There is </a:t>
            </a:r>
            <a:r>
              <a:rPr lang="en-US" sz="2800" dirty="0"/>
              <a:t>no standard screen size</a:t>
            </a:r>
          </a:p>
        </p:txBody>
      </p:sp>
      <p:pic>
        <p:nvPicPr>
          <p:cNvPr id="5" name="Picture 4"/>
          <p:cNvPicPr>
            <a:picLocks noChangeAspect="1"/>
          </p:cNvPicPr>
          <p:nvPr/>
        </p:nvPicPr>
        <p:blipFill>
          <a:blip r:embed="rId2"/>
          <a:stretch>
            <a:fillRect/>
          </a:stretch>
        </p:blipFill>
        <p:spPr>
          <a:xfrm>
            <a:off x="3134320" y="2852936"/>
            <a:ext cx="5842000" cy="2286000"/>
          </a:xfrm>
          <a:prstGeom prst="rect">
            <a:avLst/>
          </a:prstGeom>
        </p:spPr>
      </p:pic>
    </p:spTree>
    <p:extLst>
      <p:ext uri="{BB962C8B-B14F-4D97-AF65-F5344CB8AC3E}">
        <p14:creationId xmlns:p14="http://schemas.microsoft.com/office/powerpoint/2010/main" val="276403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15480" y="16402"/>
            <a:ext cx="10369152" cy="6885767"/>
          </a:xfrm>
          <a:prstGeom prst="rect">
            <a:avLst/>
          </a:prstGeom>
        </p:spPr>
      </p:pic>
      <p:sp>
        <p:nvSpPr>
          <p:cNvPr id="6" name="TextBox 5"/>
          <p:cNvSpPr txBox="1"/>
          <p:nvPr/>
        </p:nvSpPr>
        <p:spPr>
          <a:xfrm>
            <a:off x="3107043" y="1033572"/>
            <a:ext cx="6208751" cy="523220"/>
          </a:xfrm>
          <a:prstGeom prst="rect">
            <a:avLst/>
          </a:prstGeom>
          <a:noFill/>
        </p:spPr>
        <p:txBody>
          <a:bodyPr wrap="none" rtlCol="0">
            <a:spAutoFit/>
          </a:bodyPr>
          <a:lstStyle/>
          <a:p>
            <a:pPr defTabSz="1219170"/>
            <a:r>
              <a:rPr lang="en-US" sz="2800" kern="0" dirty="0">
                <a:solidFill>
                  <a:schemeClr val="bg1"/>
                </a:solidFill>
                <a:latin typeface="Roboto Thin"/>
                <a:cs typeface="Roboto Thin"/>
              </a:rPr>
              <a:t>Consumer experiences are fragmented</a:t>
            </a:r>
          </a:p>
        </p:txBody>
      </p:sp>
    </p:spTree>
    <p:extLst>
      <p:ext uri="{BB962C8B-B14F-4D97-AF65-F5344CB8AC3E}">
        <p14:creationId xmlns:p14="http://schemas.microsoft.com/office/powerpoint/2010/main" val="1825827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6" name="Picture 2" descr="http://jonbennallick.co.uk/wp-content/uploads/2012/08/Facebook-logo-ICON-02.png"/>
          <p:cNvPicPr>
            <a:picLocks noChangeAspect="1" noChangeArrowheads="1"/>
          </p:cNvPicPr>
          <p:nvPr/>
        </p:nvPicPr>
        <p:blipFill>
          <a:blip r:embed="rId3" cstate="print"/>
          <a:srcRect/>
          <a:stretch>
            <a:fillRect/>
          </a:stretch>
        </p:blipFill>
        <p:spPr bwMode="auto">
          <a:xfrm>
            <a:off x="4725145" y="2492897"/>
            <a:ext cx="1200151" cy="1200151"/>
          </a:xfrm>
          <a:prstGeom prst="rect">
            <a:avLst/>
          </a:prstGeom>
          <a:ln>
            <a:noFill/>
          </a:ln>
          <a:effectLst>
            <a:outerShdw blurRad="190500" algn="tl" rotWithShape="0">
              <a:srgbClr val="000000">
                <a:alpha val="70000"/>
              </a:srgbClr>
            </a:outerShdw>
          </a:effectLst>
        </p:spPr>
      </p:pic>
      <p:pic>
        <p:nvPicPr>
          <p:cNvPr id="272392" name="Picture 8" descr="File:Google Chrome icon (2011).svg"/>
          <p:cNvPicPr>
            <a:picLocks noChangeAspect="1" noChangeArrowheads="1"/>
          </p:cNvPicPr>
          <p:nvPr/>
        </p:nvPicPr>
        <p:blipFill>
          <a:blip r:embed="rId4" cstate="print"/>
          <a:srcRect/>
          <a:stretch>
            <a:fillRect/>
          </a:stretch>
        </p:blipFill>
        <p:spPr bwMode="auto">
          <a:xfrm>
            <a:off x="6230096" y="2550045"/>
            <a:ext cx="1162048" cy="1162051"/>
          </a:xfrm>
          <a:prstGeom prst="rect">
            <a:avLst/>
          </a:prstGeom>
          <a:ln>
            <a:noFill/>
          </a:ln>
          <a:effectLst>
            <a:outerShdw blurRad="190500" algn="tl" rotWithShape="0">
              <a:srgbClr val="000000">
                <a:alpha val="70000"/>
              </a:srgbClr>
            </a:outerShdw>
          </a:effectLst>
        </p:spPr>
      </p:pic>
      <p:pic>
        <p:nvPicPr>
          <p:cNvPr id="272394" name="Picture 10" descr="http://prw.kyodonews.jp/prwfile/release/M101098/201103205272/_prw_fl6_81JCNq6O.jpg"/>
          <p:cNvPicPr>
            <a:picLocks noChangeAspect="1" noChangeArrowheads="1"/>
          </p:cNvPicPr>
          <p:nvPr/>
        </p:nvPicPr>
        <p:blipFill>
          <a:blip r:embed="rId5" cstate="print"/>
          <a:srcRect/>
          <a:stretch>
            <a:fillRect/>
          </a:stretch>
        </p:blipFill>
        <p:spPr bwMode="auto">
          <a:xfrm>
            <a:off x="3429000" y="-9906000"/>
            <a:ext cx="5269992" cy="4133088"/>
          </a:xfrm>
          <a:prstGeom prst="rect">
            <a:avLst/>
          </a:prstGeom>
          <a:noFill/>
        </p:spPr>
      </p:pic>
      <p:sp>
        <p:nvSpPr>
          <p:cNvPr id="2" name="Title 1"/>
          <p:cNvSpPr>
            <a:spLocks noGrp="1"/>
          </p:cNvSpPr>
          <p:nvPr>
            <p:ph type="title"/>
          </p:nvPr>
        </p:nvSpPr>
        <p:spPr/>
        <p:txBody>
          <a:bodyPr/>
          <a:lstStyle/>
          <a:p>
            <a:r>
              <a:rPr lang="en-GB" dirty="0"/>
              <a:t>Reach Software, Media and Social Communities</a:t>
            </a:r>
          </a:p>
        </p:txBody>
      </p:sp>
      <p:pic>
        <p:nvPicPr>
          <p:cNvPr id="3" name="Picture 2"/>
          <p:cNvPicPr>
            <a:picLocks noChangeAspect="1"/>
          </p:cNvPicPr>
          <p:nvPr/>
        </p:nvPicPr>
        <p:blipFill>
          <a:blip r:embed="rId6"/>
          <a:stretch>
            <a:fillRect/>
          </a:stretch>
        </p:blipFill>
        <p:spPr>
          <a:xfrm>
            <a:off x="5373216" y="3742184"/>
            <a:ext cx="1440160" cy="1440160"/>
          </a:xfrm>
          <a:prstGeom prst="rect">
            <a:avLst/>
          </a:prstGeom>
        </p:spPr>
      </p:pic>
      <p:sp>
        <p:nvSpPr>
          <p:cNvPr id="5" name="Content Placeholder 4"/>
          <p:cNvSpPr>
            <a:spLocks noGrp="1"/>
          </p:cNvSpPr>
          <p:nvPr>
            <p:ph sz="half" idx="1"/>
          </p:nvPr>
        </p:nvSpPr>
        <p:spPr/>
        <p:txBody>
          <a:bodyPr/>
          <a:lstStyle/>
          <a:p>
            <a:endParaRPr lang="en-GB"/>
          </a:p>
        </p:txBody>
      </p:sp>
    </p:spTree>
    <p:extLst>
      <p:ext uri="{BB962C8B-B14F-4D97-AF65-F5344CB8AC3E}">
        <p14:creationId xmlns:p14="http://schemas.microsoft.com/office/powerpoint/2010/main" val="378492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rot="21404812">
            <a:off x="-121809" y="570763"/>
            <a:ext cx="8445500" cy="1892300"/>
          </a:xfrm>
          <a:prstGeom prst="rect">
            <a:avLst/>
          </a:prstGeom>
        </p:spPr>
      </p:pic>
      <p:pic>
        <p:nvPicPr>
          <p:cNvPr id="275459" name="Picture 3"/>
          <p:cNvPicPr>
            <a:picLocks noChangeAspect="1" noChangeArrowheads="1"/>
          </p:cNvPicPr>
          <p:nvPr/>
        </p:nvPicPr>
        <p:blipFill>
          <a:blip r:embed="rId3" cstate="print"/>
          <a:srcRect/>
          <a:stretch>
            <a:fillRect/>
          </a:stretch>
        </p:blipFill>
        <p:spPr bwMode="auto">
          <a:xfrm rot="978601">
            <a:off x="1620189" y="5101921"/>
            <a:ext cx="4754563" cy="1790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75458" name="Picture 2"/>
          <p:cNvPicPr>
            <a:picLocks noChangeAspect="1" noChangeArrowheads="1"/>
          </p:cNvPicPr>
          <p:nvPr/>
        </p:nvPicPr>
        <p:blipFill>
          <a:blip r:embed="rId4" cstate="print"/>
          <a:srcRect/>
          <a:stretch>
            <a:fillRect/>
          </a:stretch>
        </p:blipFill>
        <p:spPr bwMode="auto">
          <a:xfrm rot="1188387">
            <a:off x="4903643" y="-27881"/>
            <a:ext cx="6759575" cy="22177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extBox 1"/>
          <p:cNvSpPr txBox="1"/>
          <p:nvPr/>
        </p:nvSpPr>
        <p:spPr>
          <a:xfrm>
            <a:off x="3937335" y="3167389"/>
            <a:ext cx="4317207" cy="523220"/>
          </a:xfrm>
          <a:prstGeom prst="rect">
            <a:avLst/>
          </a:prstGeom>
          <a:noFill/>
        </p:spPr>
        <p:txBody>
          <a:bodyPr wrap="none" rtlCol="0">
            <a:spAutoFit/>
          </a:bodyPr>
          <a:lstStyle/>
          <a:p>
            <a:pPr defTabSz="1219170"/>
            <a:r>
              <a:rPr lang="en-US" sz="2800" kern="0" dirty="0">
                <a:solidFill>
                  <a:schemeClr val="bg1"/>
                </a:solidFill>
                <a:latin typeface="Roboto Regular"/>
                <a:cs typeface="Roboto Regular"/>
              </a:rPr>
              <a:t>Platforms are </a:t>
            </a:r>
            <a:r>
              <a:rPr lang="en-US" sz="2800" b="1" kern="0" dirty="0">
                <a:solidFill>
                  <a:schemeClr val="bg1"/>
                </a:solidFill>
                <a:latin typeface="Roboto Regular"/>
                <a:cs typeface="Roboto Regular"/>
              </a:rPr>
              <a:t>not</a:t>
            </a:r>
            <a:r>
              <a:rPr lang="en-US" sz="2800" kern="0" dirty="0">
                <a:solidFill>
                  <a:schemeClr val="bg1"/>
                </a:solidFill>
                <a:latin typeface="Roboto Regular"/>
                <a:cs typeface="Roboto Regular"/>
              </a:rPr>
              <a:t> forever!</a:t>
            </a:r>
          </a:p>
        </p:txBody>
      </p:sp>
      <p:pic>
        <p:nvPicPr>
          <p:cNvPr id="275457" name="Picture 1"/>
          <p:cNvPicPr>
            <a:picLocks noChangeAspect="1" noChangeArrowheads="1"/>
          </p:cNvPicPr>
          <p:nvPr/>
        </p:nvPicPr>
        <p:blipFill>
          <a:blip r:embed="rId5" cstate="print"/>
          <a:srcRect/>
          <a:stretch>
            <a:fillRect/>
          </a:stretch>
        </p:blipFill>
        <p:spPr bwMode="auto">
          <a:xfrm>
            <a:off x="4953001" y="4533901"/>
            <a:ext cx="6134100" cy="15621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0742292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is Reach Difficult?</a:t>
            </a:r>
          </a:p>
        </p:txBody>
      </p:sp>
      <p:sp>
        <p:nvSpPr>
          <p:cNvPr id="3" name="Content Placeholder 2"/>
          <p:cNvSpPr>
            <a:spLocks noGrp="1"/>
          </p:cNvSpPr>
          <p:nvPr>
            <p:ph sz="half" idx="1"/>
          </p:nvPr>
        </p:nvSpPr>
        <p:spPr/>
        <p:txBody>
          <a:bodyPr/>
          <a:lstStyle/>
          <a:p>
            <a:r>
              <a:rPr lang="en-GB" dirty="0"/>
              <a:t>Good UX is a high investment, highly contextual activity</a:t>
            </a:r>
          </a:p>
          <a:p>
            <a:r>
              <a:rPr lang="en-GB" dirty="0"/>
              <a:t>User touchpoints have proliferated</a:t>
            </a:r>
          </a:p>
          <a:p>
            <a:r>
              <a:rPr lang="en-GB" dirty="0"/>
              <a:t>Reaching </a:t>
            </a:r>
            <a:r>
              <a:rPr lang="en-GB" u="sng" dirty="0"/>
              <a:t>all</a:t>
            </a:r>
            <a:r>
              <a:rPr lang="en-GB" dirty="0"/>
              <a:t> users is too costly for most organizations</a:t>
            </a:r>
          </a:p>
        </p:txBody>
      </p:sp>
    </p:spTree>
    <p:extLst>
      <p:ext uri="{BB962C8B-B14F-4D97-AF65-F5344CB8AC3E}">
        <p14:creationId xmlns:p14="http://schemas.microsoft.com/office/powerpoint/2010/main" val="253911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9186" y="2192482"/>
            <a:ext cx="306532" cy="22652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p:nvPr/>
        </p:nvCxnSpPr>
        <p:spPr>
          <a:xfrm>
            <a:off x="6109855" y="1808013"/>
            <a:ext cx="0" cy="304453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1" descr="server.png"/>
          <p:cNvPicPr>
            <a:picLocks noChangeAspect="1"/>
          </p:cNvPicPr>
          <p:nvPr/>
        </p:nvPicPr>
        <p:blipFill>
          <a:blip r:embed="rId2" cstate="print"/>
          <a:stretch>
            <a:fillRect/>
          </a:stretch>
        </p:blipFill>
        <p:spPr>
          <a:xfrm>
            <a:off x="5251916" y="699849"/>
            <a:ext cx="1828803" cy="1955916"/>
          </a:xfrm>
          <a:prstGeom prst="rect">
            <a:avLst/>
          </a:prstGeom>
          <a:ln>
            <a:noFill/>
          </a:ln>
          <a:effectLst>
            <a:outerShdw blurRad="190500" algn="tl" rotWithShape="0">
              <a:srgbClr val="000000">
                <a:alpha val="70000"/>
              </a:srgbClr>
            </a:outerShdw>
          </a:effectLst>
        </p:spPr>
      </p:pic>
      <p:pic>
        <p:nvPicPr>
          <p:cNvPr id="3" name="Picture 2" descr="server.png"/>
          <p:cNvPicPr>
            <a:picLocks noChangeAspect="1"/>
          </p:cNvPicPr>
          <p:nvPr/>
        </p:nvPicPr>
        <p:blipFill>
          <a:blip r:embed="rId2" cstate="print"/>
          <a:stretch>
            <a:fillRect/>
          </a:stretch>
        </p:blipFill>
        <p:spPr>
          <a:xfrm>
            <a:off x="5251916" y="4211898"/>
            <a:ext cx="1828803" cy="19559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654674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imjustcreative.co.uk/logostack/wp-content/uploads/2011/10/soundcloud-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1" y="1219201"/>
            <a:ext cx="6753225" cy="41814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p:txBody>
          <a:bodyPr/>
          <a:lstStyle/>
          <a:p>
            <a:r>
              <a:rPr lang="en-GB" dirty="0"/>
              <a:t>Reach Case Study</a:t>
            </a:r>
          </a:p>
        </p:txBody>
      </p:sp>
      <p:sp>
        <p:nvSpPr>
          <p:cNvPr id="5" name="Content Placeholder 4"/>
          <p:cNvSpPr>
            <a:spLocks noGrp="1"/>
          </p:cNvSpPr>
          <p:nvPr>
            <p:ph sz="half" idx="1"/>
          </p:nvPr>
        </p:nvSpPr>
        <p:spPr/>
        <p:txBody>
          <a:bodyPr/>
          <a:lstStyle/>
          <a:p>
            <a:endParaRPr lang="en-GB"/>
          </a:p>
        </p:txBody>
      </p:sp>
    </p:spTree>
    <p:extLst>
      <p:ext uri="{BB962C8B-B14F-4D97-AF65-F5344CB8AC3E}">
        <p14:creationId xmlns:p14="http://schemas.microsoft.com/office/powerpoint/2010/main" val="17600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88622" y="3176632"/>
            <a:ext cx="9129713"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err="1"/>
              <a:t>Soundcloud</a:t>
            </a:r>
            <a:endParaRPr lang="en-GB" dirty="0"/>
          </a:p>
        </p:txBody>
      </p:sp>
      <p:sp>
        <p:nvSpPr>
          <p:cNvPr id="3" name="Content Placeholder 2"/>
          <p:cNvSpPr>
            <a:spLocks noGrp="1"/>
          </p:cNvSpPr>
          <p:nvPr>
            <p:ph sz="half" idx="1"/>
          </p:nvPr>
        </p:nvSpPr>
        <p:spPr/>
        <p:txBody>
          <a:bodyPr/>
          <a:lstStyle/>
          <a:p>
            <a:r>
              <a:rPr lang="en-US" dirty="0"/>
              <a:t>Music sharing community</a:t>
            </a:r>
          </a:p>
          <a:p>
            <a:r>
              <a:rPr lang="en-US" dirty="0"/>
              <a:t>“</a:t>
            </a:r>
            <a:r>
              <a:rPr lang="en-US" dirty="0" err="1"/>
              <a:t>Youtube</a:t>
            </a:r>
            <a:r>
              <a:rPr lang="en-US" dirty="0"/>
              <a:t> of audio”</a:t>
            </a:r>
          </a:p>
        </p:txBody>
      </p:sp>
    </p:spTree>
    <p:extLst>
      <p:ext uri="{BB962C8B-B14F-4D97-AF65-F5344CB8AC3E}">
        <p14:creationId xmlns:p14="http://schemas.microsoft.com/office/powerpoint/2010/main" val="200532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GB" dirty="0"/>
              <a:t>A </a:t>
            </a:r>
            <a:r>
              <a:rPr lang="en-GB" dirty="0" err="1"/>
              <a:t>Soundcloud</a:t>
            </a:r>
            <a:r>
              <a:rPr lang="en-GB" dirty="0"/>
              <a:t> Business Model</a:t>
            </a:r>
          </a:p>
        </p:txBody>
      </p:sp>
      <p:sp>
        <p:nvSpPr>
          <p:cNvPr id="2" name="Content Placeholder 1"/>
          <p:cNvSpPr>
            <a:spLocks noGrp="1"/>
          </p:cNvSpPr>
          <p:nvPr>
            <p:ph sz="half" idx="1"/>
          </p:nvPr>
        </p:nvSpPr>
        <p:spPr/>
        <p:txBody>
          <a:bodyPr/>
          <a:lstStyle/>
          <a:p>
            <a:endParaRPr lang="en-GB" dirty="0"/>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5" name="Picture 2" descr="http://imjustcreative.co.uk/logostack/wp-content/uploads/2011/10/soundcloud-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3332" y="1168383"/>
            <a:ext cx="1442560" cy="95438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3777456" y="2097277"/>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active listeners</a:t>
            </a:r>
          </a:p>
        </p:txBody>
      </p:sp>
      <p:sp>
        <p:nvSpPr>
          <p:cNvPr id="9" name="Rectangle 8"/>
          <p:cNvSpPr/>
          <p:nvPr/>
        </p:nvSpPr>
        <p:spPr>
          <a:xfrm>
            <a:off x="3777456" y="2564087"/>
            <a:ext cx="905153" cy="369303"/>
          </a:xfrm>
          <a:prstGeom prst="rect">
            <a:avLst/>
          </a:prstGeom>
          <a:solidFill>
            <a:schemeClr val="bg1"/>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F0851F"/>
                </a:solidFill>
                <a:latin typeface="Calibri"/>
                <a:cs typeface="Arial Unicode MS" pitchFamily="34" charset="-128"/>
              </a:rPr>
              <a:t>audio </a:t>
            </a:r>
            <a:r>
              <a:rPr lang="en-GB" sz="1067" kern="0" dirty="0" err="1">
                <a:solidFill>
                  <a:srgbClr val="F0851F"/>
                </a:solidFill>
                <a:latin typeface="Calibri"/>
                <a:cs typeface="Arial Unicode MS" pitchFamily="34" charset="-128"/>
              </a:rPr>
              <a:t>catalog</a:t>
            </a:r>
            <a:endParaRPr lang="en-GB" sz="1067" kern="0" dirty="0">
              <a:solidFill>
                <a:srgbClr val="F0851F"/>
              </a:solidFill>
              <a:latin typeface="Calibri"/>
              <a:cs typeface="Arial Unicode MS" pitchFamily="34" charset="-128"/>
            </a:endParaRPr>
          </a:p>
        </p:txBody>
      </p:sp>
      <p:sp>
        <p:nvSpPr>
          <p:cNvPr id="10" name="Rectangle 9"/>
          <p:cNvSpPr/>
          <p:nvPr/>
        </p:nvSpPr>
        <p:spPr>
          <a:xfrm>
            <a:off x="3777454" y="3059350"/>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great UX</a:t>
            </a:r>
          </a:p>
        </p:txBody>
      </p:sp>
      <p:sp>
        <p:nvSpPr>
          <p:cNvPr id="11" name="Rectangle 10"/>
          <p:cNvSpPr/>
          <p:nvPr/>
        </p:nvSpPr>
        <p:spPr>
          <a:xfrm>
            <a:off x="6473974" y="2097275"/>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audio producers</a:t>
            </a:r>
          </a:p>
        </p:txBody>
      </p:sp>
      <p:sp>
        <p:nvSpPr>
          <p:cNvPr id="12" name="Rectangle 11"/>
          <p:cNvSpPr/>
          <p:nvPr/>
        </p:nvSpPr>
        <p:spPr>
          <a:xfrm>
            <a:off x="4343121" y="4958551"/>
            <a:ext cx="905153" cy="369303"/>
          </a:xfrm>
          <a:prstGeom prst="rect">
            <a:avLst/>
          </a:prstGeom>
          <a:solidFill>
            <a:schemeClr val="bg1"/>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F0851F"/>
                </a:solidFill>
                <a:latin typeface="Calibri"/>
                <a:cs typeface="Arial Unicode MS" pitchFamily="34" charset="-128"/>
              </a:rPr>
              <a:t>listeners</a:t>
            </a:r>
          </a:p>
        </p:txBody>
      </p:sp>
      <p:sp>
        <p:nvSpPr>
          <p:cNvPr id="13" name="Rectangle 12"/>
          <p:cNvSpPr/>
          <p:nvPr/>
        </p:nvSpPr>
        <p:spPr>
          <a:xfrm>
            <a:off x="6473974" y="2575070"/>
            <a:ext cx="905153" cy="369303"/>
          </a:xfrm>
          <a:prstGeom prst="rect">
            <a:avLst/>
          </a:prstGeom>
          <a:solidFill>
            <a:schemeClr val="bg1"/>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F0851F"/>
                </a:solidFill>
                <a:latin typeface="Calibri"/>
                <a:cs typeface="Arial Unicode MS" pitchFamily="34" charset="-128"/>
              </a:rPr>
              <a:t>audio consumers</a:t>
            </a:r>
          </a:p>
        </p:txBody>
      </p:sp>
      <p:sp>
        <p:nvSpPr>
          <p:cNvPr id="14" name="Rectangle 13"/>
          <p:cNvSpPr/>
          <p:nvPr/>
        </p:nvSpPr>
        <p:spPr>
          <a:xfrm>
            <a:off x="5139444" y="3505946"/>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 / site</a:t>
            </a:r>
          </a:p>
        </p:txBody>
      </p:sp>
      <p:sp>
        <p:nvSpPr>
          <p:cNvPr id="16" name="Rectangle 15"/>
          <p:cNvSpPr/>
          <p:nvPr/>
        </p:nvSpPr>
        <p:spPr>
          <a:xfrm>
            <a:off x="5394335" y="4958475"/>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00" kern="0" dirty="0">
                <a:solidFill>
                  <a:schemeClr val="bg1"/>
                </a:solidFill>
                <a:latin typeface="Calibri"/>
                <a:cs typeface="Arial Unicode MS" pitchFamily="34" charset="-128"/>
              </a:rPr>
              <a:t>subscription</a:t>
            </a:r>
          </a:p>
        </p:txBody>
      </p:sp>
    </p:spTree>
    <p:extLst>
      <p:ext uri="{BB962C8B-B14F-4D97-AF65-F5344CB8AC3E}">
        <p14:creationId xmlns:p14="http://schemas.microsoft.com/office/powerpoint/2010/main" val="413395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uperdit.com/wp-content/uploads/2011/07/19-soundcloud_iphone_application_by_tmqztw-d3isg0f.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90801" y="1945776"/>
            <a:ext cx="3468084" cy="21690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3557" name="Picture 5" descr="http://soundcloudandroid.jessewarden.com/images/screenshots.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3240" y="1521403"/>
            <a:ext cx="2670760" cy="2860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3559" name="Picture 7" descr="http://files.softicons.com/download/system-icons/apple-logo-icons-by-thvg/png/512/Apple%20logo%20icon%20-%20Aluminum.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505200" y="4468101"/>
            <a:ext cx="1475499" cy="1475499"/>
          </a:xfrm>
          <a:prstGeom prst="rect">
            <a:avLst/>
          </a:prstGeom>
          <a:noFill/>
          <a:extLst>
            <a:ext uri="{909E8E84-426E-40dd-AFC4-6F175D3DCCD1}">
              <a14:hiddenFill xmlns:a14="http://schemas.microsoft.com/office/drawing/2010/main" xmlns="">
                <a:solidFill>
                  <a:srgbClr val="FFFFFF"/>
                </a:solidFill>
              </a14:hiddenFill>
            </a:ext>
          </a:extLst>
        </p:spPr>
      </p:pic>
      <p:pic>
        <p:nvPicPr>
          <p:cNvPr id="23563" name="Picture 11" descr="http://img.talkandroid.com/uploads/2013/06/google-play-logo.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34201" y="4572000"/>
            <a:ext cx="1905052" cy="120764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p:txBody>
          <a:bodyPr/>
          <a:lstStyle/>
          <a:p>
            <a:r>
              <a:rPr lang="en-GB" dirty="0" err="1"/>
              <a:t>Soundcloud</a:t>
            </a:r>
            <a:r>
              <a:rPr lang="en-GB" dirty="0"/>
              <a:t> Apps</a:t>
            </a:r>
          </a:p>
        </p:txBody>
      </p:sp>
      <p:sp>
        <p:nvSpPr>
          <p:cNvPr id="5" name="Content Placeholder 4"/>
          <p:cNvSpPr>
            <a:spLocks noGrp="1"/>
          </p:cNvSpPr>
          <p:nvPr>
            <p:ph sz="half" idx="1"/>
          </p:nvPr>
        </p:nvSpPr>
        <p:spPr/>
        <p:txBody>
          <a:bodyPr/>
          <a:lstStyle/>
          <a:p>
            <a:endParaRPr lang="en-GB"/>
          </a:p>
        </p:txBody>
      </p:sp>
    </p:spTree>
    <p:extLst>
      <p:ext uri="{BB962C8B-B14F-4D97-AF65-F5344CB8AC3E}">
        <p14:creationId xmlns:p14="http://schemas.microsoft.com/office/powerpoint/2010/main" val="48410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Mobile OS </a:t>
            </a:r>
            <a:r>
              <a:rPr lang="en-GB" dirty="0" err="1"/>
              <a:t>Marketshare</a:t>
            </a:r>
            <a:endParaRPr lang="en-GB" dirty="0"/>
          </a:p>
        </p:txBody>
      </p:sp>
      <p:sp>
        <p:nvSpPr>
          <p:cNvPr id="5" name="Content Placeholder 4"/>
          <p:cNvSpPr>
            <a:spLocks noGrp="1"/>
          </p:cNvSpPr>
          <p:nvPr>
            <p:ph sz="half" idx="1"/>
          </p:nvPr>
        </p:nvSpPr>
        <p:spPr/>
        <p:txBody>
          <a:bodyPr/>
          <a:lstStyle/>
          <a:p>
            <a:endParaRPr lang="en-GB"/>
          </a:p>
        </p:txBody>
      </p:sp>
      <p:pic>
        <p:nvPicPr>
          <p:cNvPr id="4" name="Picture 3"/>
          <p:cNvPicPr>
            <a:picLocks noChangeAspect="1"/>
          </p:cNvPicPr>
          <p:nvPr/>
        </p:nvPicPr>
        <p:blipFill>
          <a:blip r:embed="rId2"/>
          <a:stretch>
            <a:fillRect/>
          </a:stretch>
        </p:blipFill>
        <p:spPr>
          <a:xfrm>
            <a:off x="1587501" y="2019301"/>
            <a:ext cx="9004300" cy="2806700"/>
          </a:xfrm>
          <a:prstGeom prst="rect">
            <a:avLst/>
          </a:prstGeom>
        </p:spPr>
      </p:pic>
    </p:spTree>
    <p:extLst>
      <p:ext uri="{BB962C8B-B14F-4D97-AF65-F5344CB8AC3E}">
        <p14:creationId xmlns:p14="http://schemas.microsoft.com/office/powerpoint/2010/main" val="270677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descr="C:\Users\rmitra\git\workshops3\presentations\reveal.js\img\case_studies\WP_SoundCloud.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79001" y="1026536"/>
            <a:ext cx="2217612" cy="4374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5606" name="Picture 6" descr="C:\Users\rmitra\git\workshops3\presentations\reveal.js\img\case_studies\WP_SoundCloud_Commen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13969" y="5650709"/>
            <a:ext cx="4747672" cy="7163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p:txBody>
          <a:bodyPr/>
          <a:lstStyle/>
          <a:p>
            <a:r>
              <a:rPr lang="en-GB" dirty="0"/>
              <a:t>A Windows Phone </a:t>
            </a:r>
            <a:r>
              <a:rPr lang="en-GB" dirty="0" err="1"/>
              <a:t>Soundcloud</a:t>
            </a:r>
            <a:r>
              <a:rPr lang="en-GB" dirty="0"/>
              <a:t> App</a:t>
            </a:r>
          </a:p>
        </p:txBody>
      </p:sp>
      <p:sp>
        <p:nvSpPr>
          <p:cNvPr id="5" name="Content Placeholder 4"/>
          <p:cNvSpPr>
            <a:spLocks noGrp="1"/>
          </p:cNvSpPr>
          <p:nvPr>
            <p:ph sz="half" idx="1"/>
          </p:nvPr>
        </p:nvSpPr>
        <p:spPr/>
        <p:txBody>
          <a:bodyPr/>
          <a:lstStyle/>
          <a:p>
            <a:endParaRPr lang="en-GB"/>
          </a:p>
        </p:txBody>
      </p:sp>
    </p:spTree>
    <p:extLst>
      <p:ext uri="{BB962C8B-B14F-4D97-AF65-F5344CB8AC3E}">
        <p14:creationId xmlns:p14="http://schemas.microsoft.com/office/powerpoint/2010/main" val="157174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mjustcreative.co.uk/logostack/wp-content/uploads/2011/10/soundcloud-logo.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144000" y="152401"/>
            <a:ext cx="1369107" cy="847727"/>
          </a:xfrm>
          <a:prstGeom prst="rect">
            <a:avLst/>
          </a:prstGeom>
          <a:noFill/>
          <a:extLst>
            <a:ext uri="{909E8E84-426E-40dd-AFC4-6F175D3DCCD1}">
              <a14:hiddenFill xmlns:a14="http://schemas.microsoft.com/office/drawing/2010/main" xmlns="">
                <a:solidFill>
                  <a:srgbClr val="FFFFFF"/>
                </a:solidFill>
              </a14:hiddenFill>
            </a:ext>
          </a:extLst>
        </p:spPr>
      </p:pic>
      <p:pic>
        <p:nvPicPr>
          <p:cNvPr id="27650" name="Picture 2" descr="C:\Users\rmitra\git\workshops3\presentations\reveal.js\img\case_studies\jongkb_twitt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90588" y="1216986"/>
            <a:ext cx="4191363" cy="51287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a:xfrm>
            <a:off x="599869" y="210314"/>
            <a:ext cx="10972800" cy="535531"/>
          </a:xfrm>
        </p:spPr>
        <p:txBody>
          <a:bodyPr/>
          <a:lstStyle/>
          <a:p>
            <a:r>
              <a:rPr lang="en-US" dirty="0"/>
              <a:t>3</a:t>
            </a:r>
            <a:r>
              <a:rPr lang="en-US" baseline="30000" dirty="0"/>
              <a:t>rd</a:t>
            </a:r>
            <a:r>
              <a:rPr lang="en-US" dirty="0"/>
              <a:t> Party App Developer</a:t>
            </a:r>
            <a:endParaRPr lang="en-GB" dirty="0"/>
          </a:p>
        </p:txBody>
      </p:sp>
    </p:spTree>
    <p:extLst>
      <p:ext uri="{BB962C8B-B14F-4D97-AF65-F5344CB8AC3E}">
        <p14:creationId xmlns:p14="http://schemas.microsoft.com/office/powerpoint/2010/main" val="165631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23592" y="1484784"/>
            <a:ext cx="7416824" cy="1754326"/>
          </a:xfrm>
          <a:prstGeom prst="rect">
            <a:avLst/>
          </a:prstGeom>
          <a:noFill/>
        </p:spPr>
        <p:txBody>
          <a:bodyPr wrap="square" rtlCol="0">
            <a:spAutoFit/>
          </a:bodyPr>
          <a:lstStyle/>
          <a:p>
            <a:pPr defTabSz="1219170"/>
            <a:r>
              <a:rPr lang="en-US" sz="3600" kern="0" dirty="0">
                <a:solidFill>
                  <a:schemeClr val="bg1">
                    <a:lumMod val="85000"/>
                  </a:schemeClr>
                </a:solidFill>
              </a:rPr>
              <a:t>[…] </a:t>
            </a:r>
            <a:r>
              <a:rPr lang="en-US" sz="3600" kern="0" dirty="0">
                <a:solidFill>
                  <a:schemeClr val="bg1"/>
                </a:solidFill>
              </a:rPr>
              <a:t>because there isn't</a:t>
            </a:r>
            <a:r>
              <a:rPr lang="en-US" sz="3600" kern="0" dirty="0">
                <a:solidFill>
                  <a:schemeClr val="bg1">
                    <a:lumMod val="85000"/>
                  </a:schemeClr>
                </a:solidFill>
              </a:rPr>
              <a:t> an official </a:t>
            </a:r>
            <a:r>
              <a:rPr lang="en-US" sz="3600" kern="0" dirty="0" err="1">
                <a:solidFill>
                  <a:schemeClr val="bg1">
                    <a:lumMod val="85000"/>
                  </a:schemeClr>
                </a:solidFill>
              </a:rPr>
              <a:t>SoundCloud</a:t>
            </a:r>
            <a:r>
              <a:rPr lang="en-US" sz="3600" kern="0" dirty="0">
                <a:solidFill>
                  <a:schemeClr val="bg1">
                    <a:lumMod val="85000"/>
                  </a:schemeClr>
                </a:solidFill>
              </a:rPr>
              <a:t> client on the WP platform.</a:t>
            </a:r>
          </a:p>
        </p:txBody>
      </p:sp>
      <p:sp>
        <p:nvSpPr>
          <p:cNvPr id="7" name="TextBox 6"/>
          <p:cNvSpPr txBox="1"/>
          <p:nvPr/>
        </p:nvSpPr>
        <p:spPr>
          <a:xfrm>
            <a:off x="1843584" y="1163509"/>
            <a:ext cx="1296144" cy="1323439"/>
          </a:xfrm>
          <a:prstGeom prst="rect">
            <a:avLst/>
          </a:prstGeom>
          <a:noFill/>
        </p:spPr>
        <p:txBody>
          <a:bodyPr wrap="square" rtlCol="0">
            <a:spAutoFit/>
          </a:bodyPr>
          <a:lstStyle/>
          <a:p>
            <a:pPr defTabSz="1219170"/>
            <a:r>
              <a:rPr lang="en-US" sz="8000" kern="0" dirty="0">
                <a:solidFill>
                  <a:schemeClr val="bg1">
                    <a:lumMod val="75000"/>
                  </a:schemeClr>
                </a:solidFill>
                <a:latin typeface="Stencil"/>
                <a:cs typeface="Stencil"/>
              </a:rPr>
              <a:t>“</a:t>
            </a:r>
            <a:endParaRPr lang="en-US" sz="2400" kern="0" dirty="0">
              <a:solidFill>
                <a:schemeClr val="bg1">
                  <a:lumMod val="75000"/>
                </a:schemeClr>
              </a:solidFill>
              <a:latin typeface="Stencil"/>
              <a:cs typeface="Stencil"/>
            </a:endParaRPr>
          </a:p>
        </p:txBody>
      </p:sp>
      <p:sp>
        <p:nvSpPr>
          <p:cNvPr id="8" name="TextBox 7"/>
          <p:cNvSpPr txBox="1"/>
          <p:nvPr/>
        </p:nvSpPr>
        <p:spPr>
          <a:xfrm>
            <a:off x="4151784" y="2393594"/>
            <a:ext cx="1296144" cy="1323439"/>
          </a:xfrm>
          <a:prstGeom prst="rect">
            <a:avLst/>
          </a:prstGeom>
          <a:noFill/>
        </p:spPr>
        <p:txBody>
          <a:bodyPr wrap="square" rtlCol="0">
            <a:spAutoFit/>
          </a:bodyPr>
          <a:lstStyle/>
          <a:p>
            <a:pPr defTabSz="1219170"/>
            <a:r>
              <a:rPr lang="en-US" sz="8000" kern="0" dirty="0">
                <a:solidFill>
                  <a:srgbClr val="BFBFBF"/>
                </a:solidFill>
                <a:latin typeface="Stencil"/>
                <a:cs typeface="Stencil"/>
              </a:rPr>
              <a:t>”</a:t>
            </a:r>
            <a:endParaRPr lang="en-US" sz="2400" kern="0" dirty="0">
              <a:solidFill>
                <a:srgbClr val="BFBFBF"/>
              </a:solidFill>
              <a:latin typeface="Stencil"/>
              <a:cs typeface="Stencil"/>
            </a:endParaRPr>
          </a:p>
        </p:txBody>
      </p:sp>
      <p:pic>
        <p:nvPicPr>
          <p:cNvPr id="9" name="Picture 8"/>
          <p:cNvPicPr>
            <a:picLocks noChangeAspect="1"/>
          </p:cNvPicPr>
          <p:nvPr/>
        </p:nvPicPr>
        <p:blipFill>
          <a:blip r:embed="rId2"/>
          <a:stretch>
            <a:fillRect/>
          </a:stretch>
        </p:blipFill>
        <p:spPr>
          <a:xfrm>
            <a:off x="7896201" y="3815184"/>
            <a:ext cx="1257300" cy="1270000"/>
          </a:xfrm>
          <a:prstGeom prst="rect">
            <a:avLst/>
          </a:prstGeom>
        </p:spPr>
      </p:pic>
      <p:sp>
        <p:nvSpPr>
          <p:cNvPr id="10" name="TextBox 9"/>
          <p:cNvSpPr txBox="1"/>
          <p:nvPr/>
        </p:nvSpPr>
        <p:spPr>
          <a:xfrm>
            <a:off x="4648902" y="3888934"/>
            <a:ext cx="3167855" cy="646331"/>
          </a:xfrm>
          <a:prstGeom prst="rect">
            <a:avLst/>
          </a:prstGeom>
          <a:noFill/>
        </p:spPr>
        <p:txBody>
          <a:bodyPr wrap="none" rtlCol="0">
            <a:spAutoFit/>
          </a:bodyPr>
          <a:lstStyle/>
          <a:p>
            <a:pPr algn="r" defTabSz="1219170"/>
            <a:r>
              <a:rPr lang="en-US" kern="0" dirty="0">
                <a:solidFill>
                  <a:schemeClr val="bg1">
                    <a:lumMod val="85000"/>
                  </a:schemeClr>
                </a:solidFill>
              </a:rPr>
              <a:t>Jason </a:t>
            </a:r>
            <a:r>
              <a:rPr lang="en-US" kern="0" dirty="0" err="1">
                <a:solidFill>
                  <a:schemeClr val="bg1">
                    <a:lumMod val="85000"/>
                  </a:schemeClr>
                </a:solidFill>
              </a:rPr>
              <a:t>Ong</a:t>
            </a:r>
            <a:endParaRPr lang="en-US" kern="0" dirty="0">
              <a:solidFill>
                <a:schemeClr val="bg1">
                  <a:lumMod val="85000"/>
                </a:schemeClr>
              </a:solidFill>
            </a:endParaRPr>
          </a:p>
          <a:p>
            <a:pPr algn="r" defTabSz="1219170"/>
            <a:r>
              <a:rPr lang="en-US" kern="0" dirty="0">
                <a:solidFill>
                  <a:schemeClr val="bg1">
                    <a:lumMod val="85000"/>
                  </a:schemeClr>
                </a:solidFill>
              </a:rPr>
              <a:t>Windows Phone App Developer</a:t>
            </a:r>
          </a:p>
        </p:txBody>
      </p:sp>
    </p:spTree>
    <p:extLst>
      <p:ext uri="{BB962C8B-B14F-4D97-AF65-F5344CB8AC3E}">
        <p14:creationId xmlns:p14="http://schemas.microsoft.com/office/powerpoint/2010/main" val="2089762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rmitra\git\workshops3\presentations\reveal.js\img\case_studies\studioone.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15916" y="1539240"/>
            <a:ext cx="6160168" cy="37795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p:txBody>
          <a:bodyPr/>
          <a:lstStyle/>
          <a:p>
            <a:r>
              <a:rPr lang="en-GB" dirty="0"/>
              <a:t>Another </a:t>
            </a:r>
            <a:r>
              <a:rPr lang="en-GB" dirty="0" err="1"/>
              <a:t>SoundCloud</a:t>
            </a:r>
            <a:r>
              <a:rPr lang="en-GB" dirty="0"/>
              <a:t> App</a:t>
            </a:r>
          </a:p>
        </p:txBody>
      </p:sp>
      <p:sp>
        <p:nvSpPr>
          <p:cNvPr id="5" name="Content Placeholder 4"/>
          <p:cNvSpPr>
            <a:spLocks noGrp="1"/>
          </p:cNvSpPr>
          <p:nvPr>
            <p:ph sz="half" idx="1"/>
          </p:nvPr>
        </p:nvSpPr>
        <p:spPr/>
        <p:txBody>
          <a:bodyPr/>
          <a:lstStyle/>
          <a:p>
            <a:endParaRPr lang="en-GB"/>
          </a:p>
        </p:txBody>
      </p:sp>
    </p:spTree>
    <p:extLst>
      <p:ext uri="{BB962C8B-B14F-4D97-AF65-F5344CB8AC3E}">
        <p14:creationId xmlns:p14="http://schemas.microsoft.com/office/powerpoint/2010/main" val="429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Soundcloud</a:t>
            </a:r>
            <a:r>
              <a:rPr lang="en-GB" dirty="0"/>
              <a:t> API Scope</a:t>
            </a:r>
          </a:p>
        </p:txBody>
      </p:sp>
      <p:sp>
        <p:nvSpPr>
          <p:cNvPr id="3" name="Content Placeholder 2"/>
          <p:cNvSpPr>
            <a:spLocks noGrp="1"/>
          </p:cNvSpPr>
          <p:nvPr>
            <p:ph sz="half" idx="1"/>
          </p:nvPr>
        </p:nvSpPr>
        <p:spPr/>
        <p:txBody>
          <a:bodyPr/>
          <a:lstStyle/>
          <a:p>
            <a:r>
              <a:rPr lang="en-GB" dirty="0"/>
              <a:t>Included in the </a:t>
            </a:r>
            <a:r>
              <a:rPr lang="en-GB" dirty="0" err="1"/>
              <a:t>soundcloud</a:t>
            </a:r>
            <a:r>
              <a:rPr lang="en-GB" dirty="0"/>
              <a:t> API:</a:t>
            </a:r>
          </a:p>
          <a:p>
            <a:pPr lvl="1"/>
            <a:r>
              <a:rPr lang="en-GB" dirty="0"/>
              <a:t>User profiles, playlists, playback, social</a:t>
            </a:r>
          </a:p>
          <a:p>
            <a:r>
              <a:rPr lang="en-GB" dirty="0"/>
              <a:t>Not Included:</a:t>
            </a:r>
          </a:p>
          <a:p>
            <a:pPr lvl="1"/>
            <a:r>
              <a:rPr lang="en-GB" dirty="0"/>
              <a:t>Statistics and analytics</a:t>
            </a:r>
          </a:p>
        </p:txBody>
      </p:sp>
      <p:pic>
        <p:nvPicPr>
          <p:cNvPr id="5" name="Picture 4"/>
          <p:cNvPicPr>
            <a:picLocks noChangeAspect="1"/>
          </p:cNvPicPr>
          <p:nvPr/>
        </p:nvPicPr>
        <p:blipFill>
          <a:blip r:embed="rId2"/>
          <a:stretch>
            <a:fillRect/>
          </a:stretch>
        </p:blipFill>
        <p:spPr>
          <a:xfrm>
            <a:off x="6970741" y="2879676"/>
            <a:ext cx="4601928" cy="3667053"/>
          </a:xfrm>
          <a:prstGeom prst="rect">
            <a:avLst/>
          </a:prstGeom>
        </p:spPr>
      </p:pic>
    </p:spTree>
    <p:extLst>
      <p:ext uri="{BB962C8B-B14F-4D97-AF65-F5344CB8AC3E}">
        <p14:creationId xmlns:p14="http://schemas.microsoft.com/office/powerpoint/2010/main" val="22412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18926" y="1988049"/>
            <a:ext cx="4345968" cy="28870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2" descr="http://www.codehesive.com/wp-content/uploads/2011/11/iphone_weather.jpg"/>
          <p:cNvPicPr>
            <a:picLocks noChangeAspect="1" noChangeArrowheads="1"/>
          </p:cNvPicPr>
          <p:nvPr/>
        </p:nvPicPr>
        <p:blipFill>
          <a:blip r:embed="rId2" cstate="print"/>
          <a:srcRect/>
          <a:stretch>
            <a:fillRect/>
          </a:stretch>
        </p:blipFill>
        <p:spPr bwMode="auto">
          <a:xfrm>
            <a:off x="3399637" y="1866901"/>
            <a:ext cx="2082799" cy="3124199"/>
          </a:xfrm>
          <a:prstGeom prst="rect">
            <a:avLst/>
          </a:prstGeom>
          <a:ln>
            <a:noFill/>
          </a:ln>
          <a:effectLst>
            <a:outerShdw blurRad="190500" algn="tl" rotWithShape="0">
              <a:srgbClr val="000000">
                <a:alpha val="70000"/>
              </a:srgbClr>
            </a:outerShdw>
          </a:effectLst>
        </p:spPr>
      </p:pic>
      <p:sp>
        <p:nvSpPr>
          <p:cNvPr id="3" name="TextBox 2"/>
          <p:cNvSpPr txBox="1"/>
          <p:nvPr/>
        </p:nvSpPr>
        <p:spPr>
          <a:xfrm>
            <a:off x="5869698" y="2890391"/>
            <a:ext cx="3107933" cy="1077218"/>
          </a:xfrm>
          <a:prstGeom prst="rect">
            <a:avLst/>
          </a:prstGeom>
          <a:noFill/>
        </p:spPr>
        <p:txBody>
          <a:bodyPr wrap="square" rtlCol="0">
            <a:spAutoFit/>
          </a:bodyPr>
          <a:lstStyle/>
          <a:p>
            <a:r>
              <a:rPr lang="en-GB" sz="3200" spc="40" dirty="0"/>
              <a:t>AN API DRIVEN APPLICATION</a:t>
            </a:r>
          </a:p>
        </p:txBody>
      </p:sp>
    </p:spTree>
    <p:extLst>
      <p:ext uri="{BB962C8B-B14F-4D97-AF65-F5344CB8AC3E}">
        <p14:creationId xmlns:p14="http://schemas.microsoft.com/office/powerpoint/2010/main" val="5903889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GB" dirty="0"/>
              <a:t>A </a:t>
            </a:r>
            <a:r>
              <a:rPr lang="en-GB" dirty="0" err="1"/>
              <a:t>Soundcloud</a:t>
            </a:r>
            <a:r>
              <a:rPr lang="en-GB" dirty="0"/>
              <a:t> Business Model</a:t>
            </a:r>
          </a:p>
        </p:txBody>
      </p:sp>
      <p:sp>
        <p:nvSpPr>
          <p:cNvPr id="2" name="Content Placeholder 1"/>
          <p:cNvSpPr>
            <a:spLocks noGrp="1"/>
          </p:cNvSpPr>
          <p:nvPr>
            <p:ph sz="half" idx="1"/>
          </p:nvPr>
        </p:nvSpPr>
        <p:spPr/>
        <p:txBody>
          <a:bodyPr/>
          <a:lstStyle/>
          <a:p>
            <a:endParaRPr lang="en-GB" dirty="0"/>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5" name="Picture 2" descr="http://imjustcreative.co.uk/logostack/wp-content/uploads/2011/10/soundcloud-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3332" y="1168383"/>
            <a:ext cx="1442560" cy="95438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3777456" y="2097277"/>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active listeners</a:t>
            </a:r>
          </a:p>
        </p:txBody>
      </p:sp>
      <p:sp>
        <p:nvSpPr>
          <p:cNvPr id="9" name="Rectangle 8"/>
          <p:cNvSpPr/>
          <p:nvPr/>
        </p:nvSpPr>
        <p:spPr>
          <a:xfrm>
            <a:off x="3777456" y="2564087"/>
            <a:ext cx="905153" cy="369303"/>
          </a:xfrm>
          <a:prstGeom prst="rect">
            <a:avLst/>
          </a:prstGeom>
          <a:solidFill>
            <a:schemeClr val="bg1"/>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F0851F"/>
                </a:solidFill>
                <a:latin typeface="Calibri"/>
                <a:cs typeface="Arial Unicode MS" pitchFamily="34" charset="-128"/>
              </a:rPr>
              <a:t>audio </a:t>
            </a:r>
            <a:r>
              <a:rPr lang="en-GB" sz="1067" kern="0" dirty="0" err="1">
                <a:solidFill>
                  <a:srgbClr val="F0851F"/>
                </a:solidFill>
                <a:latin typeface="Calibri"/>
                <a:cs typeface="Arial Unicode MS" pitchFamily="34" charset="-128"/>
              </a:rPr>
              <a:t>catalog</a:t>
            </a:r>
            <a:endParaRPr lang="en-GB" sz="1067" kern="0" dirty="0">
              <a:solidFill>
                <a:srgbClr val="F0851F"/>
              </a:solidFill>
              <a:latin typeface="Calibri"/>
              <a:cs typeface="Arial Unicode MS" pitchFamily="34" charset="-128"/>
            </a:endParaRPr>
          </a:p>
        </p:txBody>
      </p:sp>
      <p:sp>
        <p:nvSpPr>
          <p:cNvPr id="10" name="Rectangle 9"/>
          <p:cNvSpPr/>
          <p:nvPr/>
        </p:nvSpPr>
        <p:spPr>
          <a:xfrm>
            <a:off x="3777454" y="3059350"/>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great UX</a:t>
            </a:r>
          </a:p>
        </p:txBody>
      </p:sp>
      <p:sp>
        <p:nvSpPr>
          <p:cNvPr id="11" name="Rectangle 10"/>
          <p:cNvSpPr/>
          <p:nvPr/>
        </p:nvSpPr>
        <p:spPr>
          <a:xfrm>
            <a:off x="6473974" y="2097275"/>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audio producers</a:t>
            </a:r>
          </a:p>
        </p:txBody>
      </p:sp>
      <p:sp>
        <p:nvSpPr>
          <p:cNvPr id="12" name="Rectangle 11"/>
          <p:cNvSpPr/>
          <p:nvPr/>
        </p:nvSpPr>
        <p:spPr>
          <a:xfrm>
            <a:off x="4343121" y="4958551"/>
            <a:ext cx="905153" cy="369303"/>
          </a:xfrm>
          <a:prstGeom prst="rect">
            <a:avLst/>
          </a:prstGeom>
          <a:solidFill>
            <a:schemeClr val="bg1"/>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F0851F"/>
                </a:solidFill>
                <a:latin typeface="Calibri"/>
                <a:cs typeface="Arial Unicode MS" pitchFamily="34" charset="-128"/>
              </a:rPr>
              <a:t>listeners</a:t>
            </a:r>
          </a:p>
        </p:txBody>
      </p:sp>
      <p:sp>
        <p:nvSpPr>
          <p:cNvPr id="13" name="Rectangle 12"/>
          <p:cNvSpPr/>
          <p:nvPr/>
        </p:nvSpPr>
        <p:spPr>
          <a:xfrm>
            <a:off x="6473974" y="2575070"/>
            <a:ext cx="905153" cy="369303"/>
          </a:xfrm>
          <a:prstGeom prst="rect">
            <a:avLst/>
          </a:prstGeom>
          <a:solidFill>
            <a:schemeClr val="bg1"/>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F0851F"/>
                </a:solidFill>
                <a:latin typeface="Calibri"/>
                <a:cs typeface="Arial Unicode MS" pitchFamily="34" charset="-128"/>
              </a:rPr>
              <a:t>audio consumers</a:t>
            </a:r>
          </a:p>
        </p:txBody>
      </p:sp>
      <p:sp>
        <p:nvSpPr>
          <p:cNvPr id="14" name="Rectangle 13"/>
          <p:cNvSpPr/>
          <p:nvPr/>
        </p:nvSpPr>
        <p:spPr>
          <a:xfrm>
            <a:off x="5139444" y="3505946"/>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 / site</a:t>
            </a:r>
          </a:p>
        </p:txBody>
      </p:sp>
      <p:sp>
        <p:nvSpPr>
          <p:cNvPr id="15" name="Rectangle 14"/>
          <p:cNvSpPr/>
          <p:nvPr/>
        </p:nvSpPr>
        <p:spPr>
          <a:xfrm>
            <a:off x="6473973" y="3101823"/>
            <a:ext cx="905153" cy="369303"/>
          </a:xfrm>
          <a:prstGeom prst="rect">
            <a:avLst/>
          </a:prstGeom>
          <a:solidFill>
            <a:srgbClr val="FFC000"/>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C00000"/>
                </a:solidFill>
                <a:latin typeface="Calibri"/>
                <a:cs typeface="Arial Unicode MS" pitchFamily="34" charset="-128"/>
              </a:rPr>
              <a:t>3</a:t>
            </a:r>
            <a:r>
              <a:rPr lang="en-GB" sz="1067" kern="0" baseline="30000" dirty="0">
                <a:solidFill>
                  <a:srgbClr val="C00000"/>
                </a:solidFill>
                <a:latin typeface="Calibri"/>
                <a:cs typeface="Arial Unicode MS" pitchFamily="34" charset="-128"/>
              </a:rPr>
              <a:t>rd</a:t>
            </a:r>
            <a:r>
              <a:rPr lang="en-GB" sz="1067" kern="0" dirty="0">
                <a:solidFill>
                  <a:srgbClr val="C00000"/>
                </a:solidFill>
                <a:latin typeface="Calibri"/>
                <a:cs typeface="Arial Unicode MS" pitchFamily="34" charset="-128"/>
              </a:rPr>
              <a:t> party </a:t>
            </a:r>
            <a:r>
              <a:rPr lang="en-GB" sz="1067" kern="0" dirty="0" err="1">
                <a:solidFill>
                  <a:srgbClr val="C00000"/>
                </a:solidFill>
                <a:latin typeface="Calibri"/>
                <a:cs typeface="Arial Unicode MS" pitchFamily="34" charset="-128"/>
              </a:rPr>
              <a:t>devs</a:t>
            </a:r>
            <a:endParaRPr lang="en-GB" sz="1067" kern="0" dirty="0">
              <a:solidFill>
                <a:srgbClr val="C00000"/>
              </a:solidFill>
              <a:latin typeface="Calibri"/>
              <a:cs typeface="Arial Unicode MS" pitchFamily="34" charset="-128"/>
            </a:endParaRPr>
          </a:p>
        </p:txBody>
      </p:sp>
      <p:sp>
        <p:nvSpPr>
          <p:cNvPr id="17" name="Rectangle 16"/>
          <p:cNvSpPr/>
          <p:nvPr/>
        </p:nvSpPr>
        <p:spPr>
          <a:xfrm>
            <a:off x="5139442" y="3993455"/>
            <a:ext cx="905153" cy="369303"/>
          </a:xfrm>
          <a:prstGeom prst="rect">
            <a:avLst/>
          </a:prstGeom>
          <a:solidFill>
            <a:srgbClr val="FFC000"/>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C00000"/>
                </a:solidFill>
                <a:latin typeface="Calibri"/>
                <a:cs typeface="Arial Unicode MS" pitchFamily="34" charset="-128"/>
              </a:rPr>
              <a:t>API</a:t>
            </a:r>
          </a:p>
        </p:txBody>
      </p:sp>
      <p:sp>
        <p:nvSpPr>
          <p:cNvPr id="18" name="Rectangle 17"/>
          <p:cNvSpPr/>
          <p:nvPr/>
        </p:nvSpPr>
        <p:spPr>
          <a:xfrm>
            <a:off x="3775309" y="3560105"/>
            <a:ext cx="905153" cy="369303"/>
          </a:xfrm>
          <a:prstGeom prst="rect">
            <a:avLst/>
          </a:prstGeom>
          <a:solidFill>
            <a:srgbClr val="FFC000"/>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C00000"/>
                </a:solidFill>
                <a:latin typeface="Calibri"/>
                <a:cs typeface="Arial Unicode MS" pitchFamily="34" charset="-128"/>
              </a:rPr>
              <a:t>great DX</a:t>
            </a:r>
          </a:p>
        </p:txBody>
      </p:sp>
      <p:sp>
        <p:nvSpPr>
          <p:cNvPr id="16" name="Rectangle 15"/>
          <p:cNvSpPr/>
          <p:nvPr/>
        </p:nvSpPr>
        <p:spPr>
          <a:xfrm>
            <a:off x="5394335" y="4958475"/>
            <a:ext cx="905153" cy="369303"/>
          </a:xfrm>
          <a:prstGeom prst="rect">
            <a:avLst/>
          </a:prstGeom>
          <a:solidFill>
            <a:srgbClr val="EE7520"/>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00" kern="0" dirty="0">
                <a:solidFill>
                  <a:schemeClr val="bg1"/>
                </a:solidFill>
                <a:latin typeface="Calibri"/>
                <a:cs typeface="Arial Unicode MS" pitchFamily="34" charset="-128"/>
              </a:rPr>
              <a:t>subscription</a:t>
            </a:r>
          </a:p>
        </p:txBody>
      </p:sp>
      <p:sp>
        <p:nvSpPr>
          <p:cNvPr id="19" name="Rectangle 18"/>
          <p:cNvSpPr/>
          <p:nvPr/>
        </p:nvSpPr>
        <p:spPr>
          <a:xfrm>
            <a:off x="6452325" y="4958475"/>
            <a:ext cx="905153" cy="369303"/>
          </a:xfrm>
          <a:prstGeom prst="rect">
            <a:avLst/>
          </a:prstGeom>
          <a:solidFill>
            <a:srgbClr val="FFC000"/>
          </a:solidFill>
          <a:ln w="38100" cap="flat" cmpd="sng" algn="ctr">
            <a:solidFill>
              <a:srgbClr val="EE7520"/>
            </a:solidFill>
            <a:prstDash val="solid"/>
          </a:ln>
          <a:effectLst/>
        </p:spPr>
        <p:txBody>
          <a:bodyPr vert="horz" lIns="121920" tIns="121920" rIns="121920" bIns="121920" rtlCol="0" anchor="ctr"/>
          <a:lstStyle/>
          <a:p>
            <a:pPr algn="ctr" defTabSz="1219170">
              <a:buClr>
                <a:srgbClr val="FFFFFF"/>
              </a:buClr>
            </a:pPr>
            <a:r>
              <a:rPr lang="en-GB" sz="1067" kern="0" dirty="0">
                <a:solidFill>
                  <a:srgbClr val="C00000"/>
                </a:solidFill>
                <a:latin typeface="Calibri"/>
                <a:cs typeface="Arial Unicode MS" pitchFamily="34" charset="-128"/>
              </a:rPr>
              <a:t>apps</a:t>
            </a:r>
          </a:p>
        </p:txBody>
      </p:sp>
    </p:spTree>
    <p:extLst>
      <p:ext uri="{BB962C8B-B14F-4D97-AF65-F5344CB8AC3E}">
        <p14:creationId xmlns:p14="http://schemas.microsoft.com/office/powerpoint/2010/main" val="39841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Reach Case Study</a:t>
            </a:r>
          </a:p>
        </p:txBody>
      </p:sp>
      <p:pic>
        <p:nvPicPr>
          <p:cNvPr id="5" name="Picture 4"/>
          <p:cNvPicPr>
            <a:picLocks noChangeAspect="1"/>
          </p:cNvPicPr>
          <p:nvPr/>
        </p:nvPicPr>
        <p:blipFill>
          <a:blip r:embed="rId3"/>
          <a:stretch>
            <a:fillRect/>
          </a:stretch>
        </p:blipFill>
        <p:spPr>
          <a:xfrm>
            <a:off x="4787901" y="2844801"/>
            <a:ext cx="2603500" cy="1155700"/>
          </a:xfrm>
          <a:prstGeom prst="rect">
            <a:avLst/>
          </a:prstGeom>
        </p:spPr>
      </p:pic>
      <p:sp>
        <p:nvSpPr>
          <p:cNvPr id="7" name="Content Placeholder 6"/>
          <p:cNvSpPr>
            <a:spLocks noGrp="1"/>
          </p:cNvSpPr>
          <p:nvPr>
            <p:ph sz="half" idx="1"/>
          </p:nvPr>
        </p:nvSpPr>
        <p:spPr/>
        <p:txBody>
          <a:bodyPr/>
          <a:lstStyle/>
          <a:p>
            <a:endParaRPr lang="en-GB"/>
          </a:p>
        </p:txBody>
      </p:sp>
    </p:spTree>
    <p:extLst>
      <p:ext uri="{BB962C8B-B14F-4D97-AF65-F5344CB8AC3E}">
        <p14:creationId xmlns:p14="http://schemas.microsoft.com/office/powerpoint/2010/main" val="10849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Fidor</a:t>
            </a:r>
            <a:r>
              <a:rPr lang="en-GB" dirty="0"/>
              <a:t> Bank API</a:t>
            </a:r>
          </a:p>
        </p:txBody>
      </p:sp>
      <p:pic>
        <p:nvPicPr>
          <p:cNvPr id="6" name="Picture 5"/>
          <p:cNvPicPr>
            <a:picLocks noChangeAspect="1"/>
          </p:cNvPicPr>
          <p:nvPr/>
        </p:nvPicPr>
        <p:blipFill>
          <a:blip r:embed="rId2"/>
          <a:stretch>
            <a:fillRect/>
          </a:stretch>
        </p:blipFill>
        <p:spPr>
          <a:xfrm>
            <a:off x="1631504" y="764704"/>
            <a:ext cx="9144000" cy="6578795"/>
          </a:xfrm>
          <a:prstGeom prst="rect">
            <a:avLst/>
          </a:prstGeom>
        </p:spPr>
      </p:pic>
      <p:sp>
        <p:nvSpPr>
          <p:cNvPr id="4" name="Content Placeholder 3"/>
          <p:cNvSpPr>
            <a:spLocks noGrp="1"/>
          </p:cNvSpPr>
          <p:nvPr>
            <p:ph sz="half" idx="1"/>
          </p:nvPr>
        </p:nvSpPr>
        <p:spPr/>
        <p:txBody>
          <a:bodyPr/>
          <a:lstStyle/>
          <a:p>
            <a:endParaRPr lang="en-GB"/>
          </a:p>
        </p:txBody>
      </p:sp>
    </p:spTree>
    <p:extLst>
      <p:ext uri="{BB962C8B-B14F-4D97-AF65-F5344CB8AC3E}">
        <p14:creationId xmlns:p14="http://schemas.microsoft.com/office/powerpoint/2010/main" val="110639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Fidor</a:t>
            </a:r>
            <a:r>
              <a:rPr lang="en-GB" dirty="0"/>
              <a:t> Developer Engagement</a:t>
            </a:r>
          </a:p>
        </p:txBody>
      </p:sp>
      <p:pic>
        <p:nvPicPr>
          <p:cNvPr id="4" name="Picture 3"/>
          <p:cNvPicPr>
            <a:picLocks noChangeAspect="1"/>
          </p:cNvPicPr>
          <p:nvPr/>
        </p:nvPicPr>
        <p:blipFill>
          <a:blip r:embed="rId2"/>
          <a:stretch>
            <a:fillRect/>
          </a:stretch>
        </p:blipFill>
        <p:spPr>
          <a:xfrm>
            <a:off x="1524000" y="1092200"/>
            <a:ext cx="9144000" cy="4653453"/>
          </a:xfrm>
          <a:prstGeom prst="rect">
            <a:avLst/>
          </a:prstGeom>
        </p:spPr>
      </p:pic>
      <p:sp>
        <p:nvSpPr>
          <p:cNvPr id="5" name="Content Placeholder 4"/>
          <p:cNvSpPr>
            <a:spLocks noGrp="1"/>
          </p:cNvSpPr>
          <p:nvPr>
            <p:ph sz="half" idx="1"/>
          </p:nvPr>
        </p:nvSpPr>
        <p:spPr/>
        <p:txBody>
          <a:bodyPr/>
          <a:lstStyle/>
          <a:p>
            <a:endParaRPr lang="en-GB"/>
          </a:p>
        </p:txBody>
      </p:sp>
    </p:spTree>
    <p:extLst>
      <p:ext uri="{BB962C8B-B14F-4D97-AF65-F5344CB8AC3E}">
        <p14:creationId xmlns:p14="http://schemas.microsoft.com/office/powerpoint/2010/main" val="167417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Fidor</a:t>
            </a:r>
            <a:r>
              <a:rPr lang="en-GB" dirty="0"/>
              <a:t> Reach</a:t>
            </a:r>
          </a:p>
        </p:txBody>
      </p:sp>
      <p:pic>
        <p:nvPicPr>
          <p:cNvPr id="5" name="Picture 4"/>
          <p:cNvPicPr>
            <a:picLocks noChangeAspect="1"/>
          </p:cNvPicPr>
          <p:nvPr/>
        </p:nvPicPr>
        <p:blipFill>
          <a:blip r:embed="rId2"/>
          <a:stretch>
            <a:fillRect/>
          </a:stretch>
        </p:blipFill>
        <p:spPr>
          <a:xfrm>
            <a:off x="1524000" y="939800"/>
            <a:ext cx="9144000" cy="4954147"/>
          </a:xfrm>
          <a:prstGeom prst="rect">
            <a:avLst/>
          </a:prstGeom>
        </p:spPr>
      </p:pic>
      <p:sp>
        <p:nvSpPr>
          <p:cNvPr id="6" name="TextBox 5"/>
          <p:cNvSpPr txBox="1"/>
          <p:nvPr/>
        </p:nvSpPr>
        <p:spPr>
          <a:xfrm>
            <a:off x="3575720" y="6237313"/>
            <a:ext cx="7032694" cy="307777"/>
          </a:xfrm>
          <a:prstGeom prst="rect">
            <a:avLst/>
          </a:prstGeom>
          <a:noFill/>
        </p:spPr>
        <p:txBody>
          <a:bodyPr wrap="none" rtlCol="0">
            <a:spAutoFit/>
          </a:bodyPr>
          <a:lstStyle/>
          <a:p>
            <a:pPr defTabSz="1219170"/>
            <a:r>
              <a:rPr lang="en-US" sz="1400" kern="0" dirty="0">
                <a:solidFill>
                  <a:sysClr val="windowText" lastClr="000000"/>
                </a:solidFill>
              </a:rPr>
              <a:t>Source: http://</a:t>
            </a:r>
            <a:r>
              <a:rPr lang="en-US" sz="1400" kern="0" dirty="0" err="1">
                <a:solidFill>
                  <a:sysClr val="windowText" lastClr="000000"/>
                </a:solidFill>
              </a:rPr>
              <a:t>www.slideshare.net</a:t>
            </a:r>
            <a:r>
              <a:rPr lang="en-US" sz="1400" kern="0" dirty="0">
                <a:solidFill>
                  <a:sysClr val="windowText" lastClr="000000"/>
                </a:solidFill>
              </a:rPr>
              <a:t>/</a:t>
            </a:r>
            <a:r>
              <a:rPr lang="en-US" sz="1400" kern="0" dirty="0" err="1">
                <a:solidFill>
                  <a:sysClr val="windowText" lastClr="000000"/>
                </a:solidFill>
              </a:rPr>
              <a:t>Ficoba</a:t>
            </a:r>
            <a:r>
              <a:rPr lang="en-US" sz="1400" kern="0" dirty="0">
                <a:solidFill>
                  <a:sysClr val="windowText" lastClr="000000"/>
                </a:solidFill>
              </a:rPr>
              <a:t>/introducing-fidor-apis-developer-day-london-2014</a:t>
            </a:r>
          </a:p>
        </p:txBody>
      </p:sp>
      <p:sp>
        <p:nvSpPr>
          <p:cNvPr id="4" name="Content Placeholder 3"/>
          <p:cNvSpPr>
            <a:spLocks noGrp="1"/>
          </p:cNvSpPr>
          <p:nvPr>
            <p:ph sz="half" idx="1"/>
          </p:nvPr>
        </p:nvSpPr>
        <p:spPr/>
        <p:txBody>
          <a:bodyPr/>
          <a:lstStyle/>
          <a:p>
            <a:endParaRPr lang="en-GB"/>
          </a:p>
        </p:txBody>
      </p:sp>
    </p:spTree>
    <p:extLst>
      <p:ext uri="{BB962C8B-B14F-4D97-AF65-F5344CB8AC3E}">
        <p14:creationId xmlns:p14="http://schemas.microsoft.com/office/powerpoint/2010/main" val="26739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Speculating on </a:t>
            </a:r>
            <a:r>
              <a:rPr lang="en-GB" dirty="0" err="1"/>
              <a:t>Fidor</a:t>
            </a:r>
            <a:r>
              <a:rPr lang="en-GB" dirty="0"/>
              <a:t> API Motivations </a:t>
            </a:r>
          </a:p>
        </p:txBody>
      </p:sp>
      <p:sp>
        <p:nvSpPr>
          <p:cNvPr id="2" name="Content Placeholder 1"/>
          <p:cNvSpPr>
            <a:spLocks noGrp="1"/>
          </p:cNvSpPr>
          <p:nvPr>
            <p:ph sz="half" idx="1"/>
          </p:nvPr>
        </p:nvSpPr>
        <p:spPr/>
        <p:txBody>
          <a:bodyPr/>
          <a:lstStyle/>
          <a:p>
            <a:pPr marL="0" indent="0">
              <a:buNone/>
            </a:pPr>
            <a:endParaRPr lang="en-US" dirty="0"/>
          </a:p>
          <a:p>
            <a:r>
              <a:rPr lang="en-US" dirty="0"/>
              <a:t>They understand that APIs are the digital surface for reach</a:t>
            </a:r>
          </a:p>
          <a:p>
            <a:r>
              <a:rPr lang="en-US" dirty="0"/>
              <a:t>The API can drive innovative UX that may act as a differentiator </a:t>
            </a:r>
          </a:p>
          <a:p>
            <a:r>
              <a:rPr lang="en-US" dirty="0"/>
              <a:t>They want to </a:t>
            </a:r>
            <a:r>
              <a:rPr lang="en-US" dirty="0">
                <a:latin typeface="Roboto Medium"/>
                <a:cs typeface="Roboto Medium"/>
              </a:rPr>
              <a:t>disrupt</a:t>
            </a:r>
            <a:r>
              <a:rPr lang="en-US" dirty="0"/>
              <a:t> banking</a:t>
            </a:r>
          </a:p>
          <a:p>
            <a:endParaRPr lang="en-US" dirty="0"/>
          </a:p>
          <a:p>
            <a:endParaRPr lang="en-US" dirty="0"/>
          </a:p>
        </p:txBody>
      </p:sp>
    </p:spTree>
    <p:extLst>
      <p:ext uri="{BB962C8B-B14F-4D97-AF65-F5344CB8AC3E}">
        <p14:creationId xmlns:p14="http://schemas.microsoft.com/office/powerpoint/2010/main" val="10378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a:t>
            </a:r>
            <a:r>
              <a:rPr lang="en-GB" dirty="0" err="1"/>
              <a:t>Fidor</a:t>
            </a:r>
            <a:r>
              <a:rPr lang="en-GB" dirty="0"/>
              <a:t>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4" name="Picture 3"/>
          <p:cNvPicPr>
            <a:picLocks noChangeAspect="1"/>
          </p:cNvPicPr>
          <p:nvPr/>
        </p:nvPicPr>
        <p:blipFill>
          <a:blip r:embed="rId3"/>
          <a:stretch>
            <a:fillRect/>
          </a:stretch>
        </p:blipFill>
        <p:spPr>
          <a:xfrm>
            <a:off x="9905211" y="1092727"/>
            <a:ext cx="1667459" cy="740189"/>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10034300" y="3715593"/>
              <a:ext cx="0" cy="13440"/>
            </p14:xfrm>
          </p:contentPart>
        </mc:Choice>
        <mc:Fallback xmlns="">
          <p:pic>
            <p:nvPicPr>
              <p:cNvPr id="18" name="Ink 17"/>
              <p:cNvPicPr/>
              <p:nvPr/>
            </p:nvPicPr>
            <p:blipFill/>
            <p:spPr/>
          </p:pic>
        </mc:Fallback>
      </mc:AlternateContent>
      <p:sp>
        <p:nvSpPr>
          <p:cNvPr id="21" name="Rectangle 20"/>
          <p:cNvSpPr/>
          <p:nvPr/>
        </p:nvSpPr>
        <p:spPr>
          <a:xfrm>
            <a:off x="3777456" y="2097277"/>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loan products</a:t>
            </a:r>
          </a:p>
        </p:txBody>
      </p:sp>
      <p:sp>
        <p:nvSpPr>
          <p:cNvPr id="22" name="Rectangle 21"/>
          <p:cNvSpPr/>
          <p:nvPr/>
        </p:nvSpPr>
        <p:spPr>
          <a:xfrm>
            <a:off x="3777454" y="2598031"/>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savings products</a:t>
            </a:r>
          </a:p>
        </p:txBody>
      </p:sp>
      <p:sp>
        <p:nvSpPr>
          <p:cNvPr id="23" name="Rectangle 22"/>
          <p:cNvSpPr/>
          <p:nvPr/>
        </p:nvSpPr>
        <p:spPr>
          <a:xfrm>
            <a:off x="3777453" y="3124531"/>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security</a:t>
            </a:r>
          </a:p>
        </p:txBody>
      </p:sp>
      <p:sp>
        <p:nvSpPr>
          <p:cNvPr id="24" name="Rectangle 23"/>
          <p:cNvSpPr/>
          <p:nvPr/>
        </p:nvSpPr>
        <p:spPr>
          <a:xfrm>
            <a:off x="6441022" y="2097277"/>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borrowers</a:t>
            </a:r>
          </a:p>
        </p:txBody>
      </p:sp>
      <p:sp>
        <p:nvSpPr>
          <p:cNvPr id="25" name="Rectangle 24"/>
          <p:cNvSpPr/>
          <p:nvPr/>
        </p:nvSpPr>
        <p:spPr>
          <a:xfrm>
            <a:off x="6441022" y="2598031"/>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savers</a:t>
            </a:r>
          </a:p>
        </p:txBody>
      </p:sp>
      <p:sp>
        <p:nvSpPr>
          <p:cNvPr id="26" name="Rectangle 25"/>
          <p:cNvSpPr/>
          <p:nvPr/>
        </p:nvSpPr>
        <p:spPr>
          <a:xfrm>
            <a:off x="5128461" y="3438291"/>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branches</a:t>
            </a:r>
          </a:p>
        </p:txBody>
      </p:sp>
      <p:sp>
        <p:nvSpPr>
          <p:cNvPr id="27" name="Rectangle 26"/>
          <p:cNvSpPr/>
          <p:nvPr/>
        </p:nvSpPr>
        <p:spPr>
          <a:xfrm>
            <a:off x="5141562" y="3887434"/>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apps</a:t>
            </a:r>
          </a:p>
        </p:txBody>
      </p:sp>
    </p:spTree>
    <p:extLst>
      <p:ext uri="{BB962C8B-B14F-4D97-AF65-F5344CB8AC3E}">
        <p14:creationId xmlns:p14="http://schemas.microsoft.com/office/powerpoint/2010/main" val="4015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A </a:t>
            </a:r>
            <a:r>
              <a:rPr lang="en-GB" dirty="0" err="1"/>
              <a:t>Fidor</a:t>
            </a:r>
            <a:r>
              <a:rPr lang="en-GB" dirty="0"/>
              <a:t> Business Model</a:t>
            </a:r>
          </a:p>
        </p:txBody>
      </p:sp>
      <p:pic>
        <p:nvPicPr>
          <p:cNvPr id="7" name="Picture 6"/>
          <p:cNvPicPr>
            <a:picLocks noChangeAspect="1"/>
          </p:cNvPicPr>
          <p:nvPr/>
        </p:nvPicPr>
        <p:blipFill>
          <a:blip r:embed="rId2"/>
          <a:stretch>
            <a:fillRect/>
          </a:stretch>
        </p:blipFill>
        <p:spPr>
          <a:xfrm>
            <a:off x="599869" y="1092727"/>
            <a:ext cx="7280528" cy="5173379"/>
          </a:xfrm>
          <a:prstGeom prst="rect">
            <a:avLst/>
          </a:prstGeom>
        </p:spPr>
      </p:pic>
      <p:pic>
        <p:nvPicPr>
          <p:cNvPr id="4" name="Picture 3"/>
          <p:cNvPicPr>
            <a:picLocks noChangeAspect="1"/>
          </p:cNvPicPr>
          <p:nvPr/>
        </p:nvPicPr>
        <p:blipFill>
          <a:blip r:embed="rId3"/>
          <a:stretch>
            <a:fillRect/>
          </a:stretch>
        </p:blipFill>
        <p:spPr>
          <a:xfrm>
            <a:off x="9905211" y="1092727"/>
            <a:ext cx="1667459" cy="740189"/>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10034300" y="3715593"/>
              <a:ext cx="0" cy="13440"/>
            </p14:xfrm>
          </p:contentPart>
        </mc:Choice>
        <mc:Fallback xmlns="">
          <p:pic>
            <p:nvPicPr>
              <p:cNvPr id="18" name="Ink 17"/>
              <p:cNvPicPr/>
              <p:nvPr/>
            </p:nvPicPr>
            <p:blipFill/>
            <p:spPr/>
          </p:pic>
        </mc:Fallback>
      </mc:AlternateContent>
      <p:sp>
        <p:nvSpPr>
          <p:cNvPr id="21" name="Rectangle 20"/>
          <p:cNvSpPr/>
          <p:nvPr/>
        </p:nvSpPr>
        <p:spPr>
          <a:xfrm>
            <a:off x="3777456" y="2097277"/>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loan products</a:t>
            </a:r>
          </a:p>
        </p:txBody>
      </p:sp>
      <p:sp>
        <p:nvSpPr>
          <p:cNvPr id="22" name="Rectangle 21"/>
          <p:cNvSpPr/>
          <p:nvPr/>
        </p:nvSpPr>
        <p:spPr>
          <a:xfrm>
            <a:off x="3777454" y="2598031"/>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savings products</a:t>
            </a:r>
          </a:p>
        </p:txBody>
      </p:sp>
      <p:sp>
        <p:nvSpPr>
          <p:cNvPr id="23" name="Rectangle 22"/>
          <p:cNvSpPr/>
          <p:nvPr/>
        </p:nvSpPr>
        <p:spPr>
          <a:xfrm>
            <a:off x="3777453" y="3113547"/>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security</a:t>
            </a:r>
          </a:p>
        </p:txBody>
      </p:sp>
      <p:sp>
        <p:nvSpPr>
          <p:cNvPr id="24" name="Rectangle 23"/>
          <p:cNvSpPr/>
          <p:nvPr/>
        </p:nvSpPr>
        <p:spPr>
          <a:xfrm>
            <a:off x="6441022" y="2097277"/>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borrowers</a:t>
            </a:r>
          </a:p>
        </p:txBody>
      </p:sp>
      <p:sp>
        <p:nvSpPr>
          <p:cNvPr id="25" name="Rectangle 24"/>
          <p:cNvSpPr/>
          <p:nvPr/>
        </p:nvSpPr>
        <p:spPr>
          <a:xfrm>
            <a:off x="6441022" y="2598031"/>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savers</a:t>
            </a:r>
          </a:p>
        </p:txBody>
      </p:sp>
      <p:sp>
        <p:nvSpPr>
          <p:cNvPr id="26" name="Rectangle 25"/>
          <p:cNvSpPr/>
          <p:nvPr/>
        </p:nvSpPr>
        <p:spPr>
          <a:xfrm>
            <a:off x="5128461" y="3350419"/>
            <a:ext cx="905153" cy="369303"/>
          </a:xfrm>
          <a:prstGeom prst="rect">
            <a:avLst/>
          </a:prstGeom>
          <a:solidFill>
            <a:schemeClr val="tx2">
              <a:lumMod val="60000"/>
              <a:lumOff val="40000"/>
            </a:schemeClr>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err="1">
                <a:solidFill>
                  <a:schemeClr val="bg1"/>
                </a:solidFill>
                <a:latin typeface="Calibri"/>
                <a:cs typeface="Arial Unicode MS" pitchFamily="34" charset="-128"/>
              </a:rPr>
              <a:t>Fidor</a:t>
            </a:r>
            <a:r>
              <a:rPr lang="en-GB" sz="1067" kern="0" dirty="0">
                <a:solidFill>
                  <a:schemeClr val="bg1"/>
                </a:solidFill>
                <a:latin typeface="Calibri"/>
                <a:cs typeface="Arial Unicode MS" pitchFamily="34" charset="-128"/>
              </a:rPr>
              <a:t> apps</a:t>
            </a:r>
          </a:p>
        </p:txBody>
      </p:sp>
      <p:sp>
        <p:nvSpPr>
          <p:cNvPr id="27" name="Rectangle 26"/>
          <p:cNvSpPr/>
          <p:nvPr/>
        </p:nvSpPr>
        <p:spPr>
          <a:xfrm>
            <a:off x="5128461" y="4211457"/>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API</a:t>
            </a:r>
          </a:p>
        </p:txBody>
      </p:sp>
      <p:sp>
        <p:nvSpPr>
          <p:cNvPr id="14" name="Rectangle 13"/>
          <p:cNvSpPr/>
          <p:nvPr/>
        </p:nvSpPr>
        <p:spPr>
          <a:xfrm>
            <a:off x="3776573" y="3622942"/>
            <a:ext cx="957439"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convenience</a:t>
            </a:r>
          </a:p>
        </p:txBody>
      </p:sp>
      <p:sp>
        <p:nvSpPr>
          <p:cNvPr id="15" name="Rectangle 14"/>
          <p:cNvSpPr/>
          <p:nvPr/>
        </p:nvSpPr>
        <p:spPr>
          <a:xfrm>
            <a:off x="6441022" y="3118569"/>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err="1">
                <a:solidFill>
                  <a:schemeClr val="bg1"/>
                </a:solidFill>
                <a:latin typeface="Calibri"/>
                <a:cs typeface="Arial Unicode MS" pitchFamily="34" charset="-128"/>
              </a:rPr>
              <a:t>devs</a:t>
            </a:r>
            <a:endParaRPr lang="en-GB" sz="1067" kern="0" dirty="0">
              <a:solidFill>
                <a:schemeClr val="bg1"/>
              </a:solidFill>
              <a:latin typeface="Calibri"/>
              <a:cs typeface="Arial Unicode MS" pitchFamily="34" charset="-128"/>
            </a:endParaRPr>
          </a:p>
        </p:txBody>
      </p:sp>
      <p:sp>
        <p:nvSpPr>
          <p:cNvPr id="16" name="Rectangle 15"/>
          <p:cNvSpPr/>
          <p:nvPr/>
        </p:nvSpPr>
        <p:spPr>
          <a:xfrm>
            <a:off x="5128460" y="3780938"/>
            <a:ext cx="905153" cy="369303"/>
          </a:xfrm>
          <a:prstGeom prst="rect">
            <a:avLst/>
          </a:prstGeom>
          <a:solidFill>
            <a:schemeClr val="tx1"/>
          </a:solidFill>
          <a:ln w="38100" cap="flat" cmpd="sng" algn="ctr">
            <a:noFill/>
            <a:prstDash val="solid"/>
          </a:ln>
          <a:effectLst/>
        </p:spPr>
        <p:txBody>
          <a:bodyPr vert="horz" lIns="121920" tIns="121920" rIns="121920" bIns="121920" rtlCol="0" anchor="ctr"/>
          <a:lstStyle/>
          <a:p>
            <a:pPr algn="ctr" defTabSz="1219170">
              <a:buClr>
                <a:srgbClr val="FFFFFF"/>
              </a:buClr>
            </a:pPr>
            <a:r>
              <a:rPr lang="en-GB" sz="1067" kern="0" dirty="0">
                <a:solidFill>
                  <a:schemeClr val="bg1"/>
                </a:solidFill>
                <a:latin typeface="Calibri"/>
                <a:cs typeface="Arial Unicode MS" pitchFamily="34" charset="-128"/>
              </a:rPr>
              <a:t>3</a:t>
            </a:r>
            <a:r>
              <a:rPr lang="en-GB" sz="1067" kern="0" baseline="30000" dirty="0">
                <a:solidFill>
                  <a:schemeClr val="bg1"/>
                </a:solidFill>
                <a:latin typeface="Calibri"/>
                <a:cs typeface="Arial Unicode MS" pitchFamily="34" charset="-128"/>
              </a:rPr>
              <a:t>rd</a:t>
            </a:r>
            <a:r>
              <a:rPr lang="en-GB" sz="1067" kern="0" dirty="0">
                <a:solidFill>
                  <a:schemeClr val="bg1"/>
                </a:solidFill>
                <a:latin typeface="Calibri"/>
                <a:cs typeface="Arial Unicode MS" pitchFamily="34" charset="-128"/>
              </a:rPr>
              <a:t> party apps</a:t>
            </a:r>
          </a:p>
        </p:txBody>
      </p:sp>
    </p:spTree>
    <p:extLst>
      <p:ext uri="{BB962C8B-B14F-4D97-AF65-F5344CB8AC3E}">
        <p14:creationId xmlns:p14="http://schemas.microsoft.com/office/powerpoint/2010/main" val="318770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4691" y="2722418"/>
            <a:ext cx="12380768" cy="1231323"/>
          </a:xfrm>
          <a:prstGeom prst="rect">
            <a:avLst/>
          </a:prstGeom>
          <a:solidFill>
            <a:srgbClr val="D0D8D8">
              <a:alpha val="16078"/>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12" name="Rectangle 11"/>
          <p:cNvSpPr/>
          <p:nvPr/>
        </p:nvSpPr>
        <p:spPr>
          <a:xfrm>
            <a:off x="6172199" y="-415641"/>
            <a:ext cx="2015836" cy="7284028"/>
          </a:xfrm>
          <a:prstGeom prst="rect">
            <a:avLst/>
          </a:prstGeom>
          <a:solidFill>
            <a:srgbClr val="20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GB"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sp>
        <p:nvSpPr>
          <p:cNvPr id="4" name="Oval 3"/>
          <p:cNvSpPr/>
          <p:nvPr/>
        </p:nvSpPr>
        <p:spPr>
          <a:xfrm>
            <a:off x="6483336" y="2543881"/>
            <a:ext cx="1397899" cy="13978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kern="0">
              <a:solidFill>
                <a:sysClr val="windowText" lastClr="000000"/>
              </a:solidFill>
            </a:endParaRPr>
          </a:p>
        </p:txBody>
      </p:sp>
      <p:sp>
        <p:nvSpPr>
          <p:cNvPr id="11" name="TextBox 10"/>
          <p:cNvSpPr txBox="1"/>
          <p:nvPr/>
        </p:nvSpPr>
        <p:spPr>
          <a:xfrm>
            <a:off x="6333260" y="1870828"/>
            <a:ext cx="2114550" cy="358486"/>
          </a:xfrm>
          <a:prstGeom prst="rect">
            <a:avLst/>
          </a:prstGeom>
          <a:noFill/>
        </p:spPr>
        <p:txBody>
          <a:bodyPr wrap="square" tIns="91440" bIns="91440" rtlCol="0" anchor="t" anchorCtr="0">
            <a:noAutofit/>
          </a:bodyPr>
          <a:lstStyle/>
          <a:p>
            <a:r>
              <a:rPr lang="en-GB" sz="2000" dirty="0">
                <a:solidFill>
                  <a:schemeClr val="bg1"/>
                </a:solidFill>
                <a:latin typeface="Gadugi" panose="020B0502040204020203" pitchFamily="34" charset="0"/>
              </a:rPr>
              <a:t>INNOVATION</a:t>
            </a:r>
          </a:p>
        </p:txBody>
      </p:sp>
      <p:pic>
        <p:nvPicPr>
          <p:cNvPr id="14" name="Picture 2" descr="C:\Layer7\Projects\API Workshops\graphics\pound_sign.png"/>
          <p:cNvPicPr>
            <a:picLocks noChangeAspect="1" noChangeArrowheads="1"/>
          </p:cNvPicPr>
          <p:nvPr/>
        </p:nvPicPr>
        <p:blipFill>
          <a:blip r:embed="rId2" cstate="print">
            <a:lum bright="70000" contrast="-70000"/>
          </a:blip>
          <a:srcRect/>
          <a:stretch>
            <a:fillRect/>
          </a:stretch>
        </p:blipFill>
        <p:spPr bwMode="auto">
          <a:xfrm>
            <a:off x="2716720" y="3003555"/>
            <a:ext cx="418827" cy="609600"/>
          </a:xfrm>
          <a:prstGeom prst="rect">
            <a:avLst/>
          </a:prstGeom>
          <a:noFill/>
          <a:effectLst/>
        </p:spPr>
      </p:pic>
      <p:pic>
        <p:nvPicPr>
          <p:cNvPr id="17" name="Picture 5" descr="C:\Layer7\Projects\API Workshops\graphics\bullhorn_icon.png"/>
          <p:cNvPicPr>
            <a:picLocks noChangeAspect="1" noChangeArrowheads="1"/>
          </p:cNvPicPr>
          <p:nvPr/>
        </p:nvPicPr>
        <p:blipFill>
          <a:blip r:embed="rId3" cstate="print">
            <a:lum bright="70000" contrast="-70000"/>
          </a:blip>
          <a:srcRect/>
          <a:stretch>
            <a:fillRect/>
          </a:stretch>
        </p:blipFill>
        <p:spPr bwMode="auto">
          <a:xfrm>
            <a:off x="3989610" y="3010892"/>
            <a:ext cx="658571" cy="602263"/>
          </a:xfrm>
          <a:prstGeom prst="rect">
            <a:avLst/>
          </a:prstGeom>
          <a:noFill/>
        </p:spPr>
      </p:pic>
      <p:pic>
        <p:nvPicPr>
          <p:cNvPr id="18" name="Picture 4" descr="C:\Layer7\Projects\API Workshops\graphics\connector_icon_mustattribute.png"/>
          <p:cNvPicPr>
            <a:picLocks noChangeAspect="1" noChangeArrowheads="1"/>
          </p:cNvPicPr>
          <p:nvPr/>
        </p:nvPicPr>
        <p:blipFill>
          <a:blip r:embed="rId4" cstate="print">
            <a:lum bright="70000" contrast="-70000"/>
          </a:blip>
          <a:srcRect/>
          <a:stretch>
            <a:fillRect/>
          </a:stretch>
        </p:blipFill>
        <p:spPr bwMode="auto">
          <a:xfrm>
            <a:off x="8258713" y="2969123"/>
            <a:ext cx="164907" cy="685800"/>
          </a:xfrm>
          <a:prstGeom prst="rect">
            <a:avLst/>
          </a:prstGeom>
          <a:noFill/>
        </p:spPr>
      </p:pic>
      <p:pic>
        <p:nvPicPr>
          <p:cNvPr id="19" name="Picture 2" descr="C:\Users\rmitra\AppData\Local\Microsoft\Windows\Temporary Internet Files\Content.IE5\XUTQYQSC\MC900229685[1].wmf"/>
          <p:cNvPicPr>
            <a:picLocks noChangeAspect="1" noChangeArrowheads="1"/>
          </p:cNvPicPr>
          <p:nvPr/>
        </p:nvPicPr>
        <p:blipFill>
          <a:blip r:embed="rId5" cstate="print">
            <a:lum bright="70000" contrast="-70000"/>
          </a:blip>
          <a:srcRect/>
          <a:stretch>
            <a:fillRect/>
          </a:stretch>
        </p:blipFill>
        <p:spPr bwMode="auto">
          <a:xfrm>
            <a:off x="9277683" y="2961960"/>
            <a:ext cx="719280" cy="700127"/>
          </a:xfrm>
          <a:prstGeom prst="rect">
            <a:avLst/>
          </a:prstGeom>
          <a:noFill/>
        </p:spPr>
      </p:pic>
      <p:pic>
        <p:nvPicPr>
          <p:cNvPr id="20" name="Picture 19" descr="noun_project_5370.png"/>
          <p:cNvPicPr>
            <a:picLocks noChangeAspect="1"/>
          </p:cNvPicPr>
          <p:nvPr/>
        </p:nvPicPr>
        <p:blipFill>
          <a:blip r:embed="rId6" cstate="print"/>
          <a:stretch>
            <a:fillRect/>
          </a:stretch>
        </p:blipFill>
        <p:spPr>
          <a:xfrm>
            <a:off x="6984666" y="2982205"/>
            <a:ext cx="419984" cy="659636"/>
          </a:xfrm>
          <a:prstGeom prst="rect">
            <a:avLst/>
          </a:prstGeom>
        </p:spPr>
      </p:pic>
      <p:pic>
        <p:nvPicPr>
          <p:cNvPr id="21" name="Picture 3" descr="C:\Users\rmitra\AppData\Local\Microsoft\Windows\Temporary Internet Files\Content.IE5\W0Y75LAZ\MC900023482[1].wmf"/>
          <p:cNvPicPr>
            <a:picLocks noChangeAspect="1" noChangeArrowheads="1"/>
          </p:cNvPicPr>
          <p:nvPr/>
        </p:nvPicPr>
        <p:blipFill>
          <a:blip r:embed="rId7" cstate="print">
            <a:lum bright="70000" contrast="-70000"/>
          </a:blip>
          <a:srcRect/>
          <a:stretch>
            <a:fillRect/>
          </a:stretch>
        </p:blipFill>
        <p:spPr bwMode="auto">
          <a:xfrm>
            <a:off x="5502244" y="2969123"/>
            <a:ext cx="628359" cy="685800"/>
          </a:xfrm>
          <a:prstGeom prst="rect">
            <a:avLst/>
          </a:prstGeom>
          <a:noFill/>
        </p:spPr>
      </p:pic>
    </p:spTree>
    <p:extLst>
      <p:ext uri="{BB962C8B-B14F-4D97-AF65-F5344CB8AC3E}">
        <p14:creationId xmlns:p14="http://schemas.microsoft.com/office/powerpoint/2010/main" val="130857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API Driver:</a:t>
            </a:r>
            <a:br>
              <a:rPr lang="en-GB" dirty="0"/>
            </a:br>
            <a:r>
              <a:rPr lang="en-GB" dirty="0"/>
              <a:t>Innovation</a:t>
            </a:r>
          </a:p>
        </p:txBody>
      </p:sp>
      <p:sp>
        <p:nvSpPr>
          <p:cNvPr id="3" name="Content Placeholder 2"/>
          <p:cNvSpPr>
            <a:spLocks noGrp="1"/>
          </p:cNvSpPr>
          <p:nvPr>
            <p:ph sz="half" idx="1"/>
          </p:nvPr>
        </p:nvSpPr>
        <p:spPr/>
        <p:txBody>
          <a:bodyPr/>
          <a:lstStyle/>
          <a:p>
            <a:r>
              <a:rPr lang="en-GB" dirty="0"/>
              <a:t>Facilitating innovation activities</a:t>
            </a:r>
          </a:p>
          <a:p>
            <a:endParaRPr lang="en-GB" dirty="0"/>
          </a:p>
          <a:p>
            <a:pPr marL="0" indent="0">
              <a:buNone/>
            </a:pPr>
            <a:r>
              <a:rPr lang="en-GB" dirty="0">
                <a:solidFill>
                  <a:schemeClr val="tx1">
                    <a:lumMod val="75000"/>
                    <a:lumOff val="25000"/>
                  </a:schemeClr>
                </a:solidFill>
                <a:latin typeface="Gadugi" panose="020B0502040204020203" pitchFamily="34" charset="0"/>
              </a:rPr>
              <a:t>“How can we continue to deliver the most valuable products and experiences?”</a:t>
            </a:r>
          </a:p>
          <a:p>
            <a:endParaRPr lang="en-GB" dirty="0"/>
          </a:p>
          <a:p>
            <a:endParaRPr lang="en-GB" dirty="0"/>
          </a:p>
        </p:txBody>
      </p:sp>
      <p:sp>
        <p:nvSpPr>
          <p:cNvPr id="4" name="Text Placeholder 3"/>
          <p:cNvSpPr>
            <a:spLocks noGrp="1"/>
          </p:cNvSpPr>
          <p:nvPr>
            <p:ph type="body" sz="quarter" idx="10"/>
          </p:nvPr>
        </p:nvSpPr>
        <p:spPr/>
        <p:txBody>
          <a:bodyPr>
            <a:normAutofit fontScale="92500" lnSpcReduction="10000"/>
          </a:bodyPr>
          <a:lstStyle/>
          <a:p>
            <a:r>
              <a:rPr lang="en-GB" dirty="0"/>
              <a:t>DEFINITION</a:t>
            </a:r>
          </a:p>
        </p:txBody>
      </p:sp>
    </p:spTree>
    <p:extLst>
      <p:ext uri="{BB962C8B-B14F-4D97-AF65-F5344CB8AC3E}">
        <p14:creationId xmlns:p14="http://schemas.microsoft.com/office/powerpoint/2010/main" val="135430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A_World2015_Employee_Template_v1">
  <a:themeElements>
    <a:clrScheme name="CA Corp color palette 2014">
      <a:dk1>
        <a:srgbClr val="20343A"/>
      </a:dk1>
      <a:lt1>
        <a:srgbClr val="FFFFFF"/>
      </a:lt1>
      <a:dk2>
        <a:srgbClr val="58676D"/>
      </a:dk2>
      <a:lt2>
        <a:srgbClr val="D0D8D8"/>
      </a:lt2>
      <a:accent1>
        <a:srgbClr val="53BBD4"/>
      </a:accent1>
      <a:accent2>
        <a:srgbClr val="BD66A9"/>
      </a:accent2>
      <a:accent3>
        <a:srgbClr val="22475C"/>
      </a:accent3>
      <a:accent4>
        <a:srgbClr val="57C1B4"/>
      </a:accent4>
      <a:accent5>
        <a:srgbClr val="3B2259"/>
      </a:accent5>
      <a:accent6>
        <a:srgbClr val="FFC91C"/>
      </a:accent6>
      <a:hlink>
        <a:srgbClr val="22475C"/>
      </a:hlink>
      <a:folHlink>
        <a:srgbClr val="3B22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chemeClr val="accent3"/>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tIns="91440" bIns="91440" rtlCol="0" anchor="t" anchorCtr="0">
        <a:noAutofit/>
      </a:bodyPr>
      <a:lstStyle>
        <a:defPPr>
          <a:defRPr sz="1200" dirty="0" smtClean="0"/>
        </a:defPPr>
      </a:lstStyle>
    </a:tx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5014</TotalTime>
  <Words>4718</Words>
  <Application>Microsoft Office PowerPoint</Application>
  <PresentationFormat>Widescreen</PresentationFormat>
  <Paragraphs>1080</Paragraphs>
  <Slides>181</Slides>
  <Notes>54</Notes>
  <HiddenSlides>0</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181</vt:i4>
      </vt:variant>
    </vt:vector>
  </HeadingPairs>
  <TitlesOfParts>
    <vt:vector size="205" baseType="lpstr">
      <vt:lpstr>Arial Unicode MS</vt:lpstr>
      <vt:lpstr>Aileron</vt:lpstr>
      <vt:lpstr>Anime Ace 2.0 BB</vt:lpstr>
      <vt:lpstr>Arial</vt:lpstr>
      <vt:lpstr>Arial Rounded MT Bold</vt:lpstr>
      <vt:lpstr>Avenir Book</vt:lpstr>
      <vt:lpstr>Calibri</vt:lpstr>
      <vt:lpstr>Calibri Light</vt:lpstr>
      <vt:lpstr>Franklin Gothic Medium</vt:lpstr>
      <vt:lpstr>Gadugi</vt:lpstr>
      <vt:lpstr>Georgia</vt:lpstr>
      <vt:lpstr>MV Boli</vt:lpstr>
      <vt:lpstr>Roboto</vt:lpstr>
      <vt:lpstr>Roboto Black</vt:lpstr>
      <vt:lpstr>Roboto Medium</vt:lpstr>
      <vt:lpstr>Roboto Regular</vt:lpstr>
      <vt:lpstr>Roboto Thin</vt:lpstr>
      <vt:lpstr>Stencil</vt:lpstr>
      <vt:lpstr>Wingdings</vt:lpstr>
      <vt:lpstr>Office Theme</vt:lpstr>
      <vt:lpstr>1_Office Theme</vt:lpstr>
      <vt:lpstr>CA_World2015_Employee_Template_v1</vt:lpstr>
      <vt:lpstr>2_Office Theme</vt:lpstr>
      <vt:lpstr>Custom Design</vt:lpstr>
      <vt:lpstr>SEB Executive Briefing on API Strategy</vt:lpstr>
      <vt:lpstr>PowerPoint Presentation</vt:lpstr>
      <vt:lpstr>API Strategy Briefing</vt:lpstr>
      <vt:lpstr>Understanding APIs</vt:lpstr>
      <vt:lpstr>Understanding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Program Strategy</vt:lpstr>
      <vt:lpstr>API Program Strategy</vt:lpstr>
      <vt:lpstr>PowerPoint Presentation</vt:lpstr>
      <vt:lpstr>PowerPoint Presentation</vt:lpstr>
      <vt:lpstr>Public APIs: Delivering Value</vt:lpstr>
      <vt:lpstr>Public APIs: Delivering Value</vt:lpstr>
      <vt:lpstr>Private APIs: Generating Value</vt:lpstr>
      <vt:lpstr>Private APIs: Generating Value</vt:lpstr>
      <vt:lpstr>PowerPoint Presentation</vt:lpstr>
      <vt:lpstr>Case Studies Disclaimer</vt:lpstr>
      <vt:lpstr>PowerPoint Presentation</vt:lpstr>
      <vt:lpstr>API Driver: Revenue</vt:lpstr>
      <vt:lpstr>API Driver: REVENUE</vt:lpstr>
      <vt:lpstr>API Pricing Models</vt:lpstr>
      <vt:lpstr>PowerPoint Presentation</vt:lpstr>
      <vt:lpstr>Revenue Driver Case Study</vt:lpstr>
      <vt:lpstr>Twilio’s Product: APIs</vt:lpstr>
      <vt:lpstr>Twilio in Context</vt:lpstr>
      <vt:lpstr>API Business Model</vt:lpstr>
      <vt:lpstr>API Business Model</vt:lpstr>
      <vt:lpstr>API Business Model</vt:lpstr>
      <vt:lpstr>API Business Model</vt:lpstr>
      <vt:lpstr>Revenue Driver Case Study</vt:lpstr>
      <vt:lpstr>Plaid’s API Product</vt:lpstr>
      <vt:lpstr>Many Existing Transactional Data API Companies</vt:lpstr>
      <vt:lpstr>Plaid in Context</vt:lpstr>
      <vt:lpstr>API Business Model</vt:lpstr>
      <vt:lpstr>Revenue Case Study</vt:lpstr>
      <vt:lpstr>Twitter’s Revenue Model</vt:lpstr>
      <vt:lpstr>Twitter’s Revenue Model</vt:lpstr>
      <vt:lpstr>Twitter: Data Reseller Market (2014)</vt:lpstr>
      <vt:lpstr>Twitter: Data Reseller Market (Today)</vt:lpstr>
      <vt:lpstr>Twitter’s Revenue Model: Vertical Integration</vt:lpstr>
      <vt:lpstr>PowerPoint Presentation</vt:lpstr>
      <vt:lpstr>API Driver: GROWTH</vt:lpstr>
      <vt:lpstr>API Driver: GROWTH</vt:lpstr>
      <vt:lpstr>Growth Case Study</vt:lpstr>
      <vt:lpstr>eBay Affiliate Program</vt:lpstr>
      <vt:lpstr>API Business Model</vt:lpstr>
      <vt:lpstr>Growth Case Study</vt:lpstr>
      <vt:lpstr>Zoopla: Using APIs for Growth</vt:lpstr>
      <vt:lpstr>Zoopla API: TOS</vt:lpstr>
      <vt:lpstr>A Zoopla Business Model</vt:lpstr>
      <vt:lpstr>Growth Case Study</vt:lpstr>
      <vt:lpstr>orange: Authentication API</vt:lpstr>
      <vt:lpstr>orange: Authentication API</vt:lpstr>
      <vt:lpstr>An Orange Authentication API Business Model</vt:lpstr>
      <vt:lpstr>Growth Case Study</vt:lpstr>
      <vt:lpstr>Uber: A product for riders and drivers</vt:lpstr>
      <vt:lpstr>Uber Native Experiences</vt:lpstr>
      <vt:lpstr>Driving growth with partnerships</vt:lpstr>
      <vt:lpstr>Uber: Deep Linking</vt:lpstr>
      <vt:lpstr>Uber API</vt:lpstr>
      <vt:lpstr>Uber API</vt:lpstr>
      <vt:lpstr>An Uber API Business Case</vt:lpstr>
      <vt:lpstr>PowerPoint Presentation</vt:lpstr>
      <vt:lpstr>API Driver:  REACH</vt:lpstr>
      <vt:lpstr>API Driver: REACH</vt:lpstr>
      <vt:lpstr>Reactive interfaces</vt:lpstr>
      <vt:lpstr>PowerPoint Presentation</vt:lpstr>
      <vt:lpstr>Reach Software, Media and Social Communities</vt:lpstr>
      <vt:lpstr>PowerPoint Presentation</vt:lpstr>
      <vt:lpstr>Why is Reach Difficult?</vt:lpstr>
      <vt:lpstr>Reach Case Study</vt:lpstr>
      <vt:lpstr>Soundcloud</vt:lpstr>
      <vt:lpstr>A Soundcloud Business Model</vt:lpstr>
      <vt:lpstr>Soundcloud Apps</vt:lpstr>
      <vt:lpstr>Mobile OS Marketshare</vt:lpstr>
      <vt:lpstr>A Windows Phone Soundcloud App</vt:lpstr>
      <vt:lpstr>3rd Party App Developer</vt:lpstr>
      <vt:lpstr>PowerPoint Presentation</vt:lpstr>
      <vt:lpstr>Another SoundCloud App</vt:lpstr>
      <vt:lpstr>Soundcloud API Scope</vt:lpstr>
      <vt:lpstr>A Soundcloud Business Model</vt:lpstr>
      <vt:lpstr>Reach Case Study</vt:lpstr>
      <vt:lpstr>Fidor Bank API</vt:lpstr>
      <vt:lpstr>Fidor Developer Engagement</vt:lpstr>
      <vt:lpstr>Fidor Reach</vt:lpstr>
      <vt:lpstr>Speculating on Fidor API Motivations </vt:lpstr>
      <vt:lpstr>A Fidor Business Model</vt:lpstr>
      <vt:lpstr>A Fidor Business Model</vt:lpstr>
      <vt:lpstr>PowerPoint Presentation</vt:lpstr>
      <vt:lpstr>API Driver: Innovation</vt:lpstr>
      <vt:lpstr>API Driver: Innovation</vt:lpstr>
      <vt:lpstr>Innovation in Business</vt:lpstr>
      <vt:lpstr>Enabling Innovation</vt:lpstr>
      <vt:lpstr>Innovation From The Outside</vt:lpstr>
      <vt:lpstr>A Recipe for API-Centric External Innovation</vt:lpstr>
      <vt:lpstr>PowerPoint Presentation</vt:lpstr>
      <vt:lpstr>APIs for Outside Innovation: Challenges</vt:lpstr>
      <vt:lpstr>Innovation Case Study</vt:lpstr>
      <vt:lpstr>William Hill </vt:lpstr>
      <vt:lpstr>William Hill in Context</vt:lpstr>
      <vt:lpstr>A William Hill Business Model</vt:lpstr>
      <vt:lpstr>William Hill : 10 APIs</vt:lpstr>
      <vt:lpstr>William Hill: Fostering Innovation from the Outside</vt:lpstr>
      <vt:lpstr>A William Hill Business Model</vt:lpstr>
      <vt:lpstr>Innovation Funnels and Rockets</vt:lpstr>
      <vt:lpstr>Innovation From The Inside</vt:lpstr>
      <vt:lpstr>Innovation Case Study</vt:lpstr>
      <vt:lpstr>Amazon.com’s Evolution</vt:lpstr>
      <vt:lpstr>PowerPoint Presentation</vt:lpstr>
      <vt:lpstr>Amazon’s 2015 Letter to Shareholders</vt:lpstr>
      <vt:lpstr>How did Amazon.com achieve speed and safety?</vt:lpstr>
      <vt:lpstr>A Simplified Amazon.com Model</vt:lpstr>
      <vt:lpstr>A Simplified Amazon.com Model</vt:lpstr>
      <vt:lpstr>A Simplified Amazon.com Model</vt:lpstr>
      <vt:lpstr>The Innovation Test</vt:lpstr>
      <vt:lpstr>PowerPoint Presentation</vt:lpstr>
      <vt:lpstr>API Driver: Compliance</vt:lpstr>
      <vt:lpstr>API Driver: COMPLIANCE</vt:lpstr>
      <vt:lpstr>Compliance Examples</vt:lpstr>
      <vt:lpstr>APIs are needed to make data more consumable</vt:lpstr>
      <vt:lpstr>Compliance: Cost-Benefit</vt:lpstr>
      <vt:lpstr>Compliance API Commoditization</vt:lpstr>
      <vt:lpstr>Compliance API Commoditization</vt:lpstr>
      <vt:lpstr>PowerPoint Presentation</vt:lpstr>
      <vt:lpstr>API Driver: Intelligence</vt:lpstr>
      <vt:lpstr>API Driver: INTELLIGENCE</vt:lpstr>
      <vt:lpstr>Intelligence Case Study</vt:lpstr>
      <vt:lpstr>A Google Fit API Business Model</vt:lpstr>
      <vt:lpstr>A Google Fit API Business Model</vt:lpstr>
      <vt:lpstr>Amazon: Crowd sourcing price data</vt:lpstr>
      <vt:lpstr>APIs for Analytics</vt:lpstr>
      <vt:lpstr>Amazon utilizes all six drivers</vt:lpstr>
      <vt:lpstr>NPR’s API drivers have evolved</vt:lpstr>
      <vt:lpstr>PowerPoint Presentation</vt:lpstr>
      <vt:lpstr>Which API Business Will You Focus On?</vt:lpstr>
      <vt:lpstr>Which API Business Will You Focus On?</vt:lpstr>
      <vt:lpstr>Building An API-Centric Innovation Platform</vt:lpstr>
      <vt:lpstr>Building an API-Centric Innovation Platform</vt:lpstr>
      <vt:lpstr>Driving Innovation</vt:lpstr>
      <vt:lpstr>OUTSIDE</vt:lpstr>
      <vt:lpstr>INSIDE </vt:lpstr>
      <vt:lpstr>Speed and Safety at Scale and in Harmony</vt:lpstr>
      <vt:lpstr>Speed and Safety at Scale and in Harmony</vt:lpstr>
      <vt:lpstr>We Want Change and We Want it Now </vt:lpstr>
      <vt:lpstr>What Would Amazon Do?</vt:lpstr>
      <vt:lpstr>PowerPoint Presentation</vt:lpstr>
      <vt:lpstr>What Would Netflix Do?</vt:lpstr>
      <vt:lpstr>Examples of Increasing Speed</vt:lpstr>
      <vt:lpstr>Speed and Safety at Scale and in Harmony</vt:lpstr>
      <vt:lpstr>Examples of Increasing Safety</vt:lpstr>
      <vt:lpstr>Speed and Safety at Scale and in Harmony</vt:lpstr>
      <vt:lpstr>The Scaling Factor</vt:lpstr>
      <vt:lpstr>Speed and Safety at Scale and in Harmony</vt:lpstr>
      <vt:lpstr>Speed</vt:lpstr>
      <vt:lpstr>Trade-Offs</vt:lpstr>
      <vt:lpstr>Harmony</vt:lpstr>
      <vt:lpstr>Harmony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SEB Executive Briefing on API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ronnie.mitra@gmail.com</dc:creator>
  <cp:lastModifiedBy>ronnie.mitra@gmail.com</cp:lastModifiedBy>
  <cp:revision>269</cp:revision>
  <dcterms:created xsi:type="dcterms:W3CDTF">2016-11-03T02:32:17Z</dcterms:created>
  <dcterms:modified xsi:type="dcterms:W3CDTF">2016-11-08T11:17:13Z</dcterms:modified>
</cp:coreProperties>
</file>